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25" r:id="rId2"/>
    <p:sldId id="326" r:id="rId3"/>
    <p:sldId id="327" r:id="rId4"/>
    <p:sldId id="328" r:id="rId5"/>
    <p:sldId id="364" r:id="rId6"/>
    <p:sldId id="329" r:id="rId7"/>
    <p:sldId id="330" r:id="rId8"/>
    <p:sldId id="331" r:id="rId9"/>
    <p:sldId id="367" r:id="rId10"/>
    <p:sldId id="332" r:id="rId11"/>
    <p:sldId id="333" r:id="rId12"/>
    <p:sldId id="375" r:id="rId13"/>
    <p:sldId id="335" r:id="rId14"/>
    <p:sldId id="336" r:id="rId15"/>
    <p:sldId id="337" r:id="rId16"/>
    <p:sldId id="340" r:id="rId17"/>
    <p:sldId id="341" r:id="rId18"/>
    <p:sldId id="342" r:id="rId19"/>
    <p:sldId id="345" r:id="rId20"/>
    <p:sldId id="352" r:id="rId21"/>
    <p:sldId id="348" r:id="rId22"/>
    <p:sldId id="347" r:id="rId23"/>
    <p:sldId id="349" r:id="rId24"/>
    <p:sldId id="350" r:id="rId25"/>
    <p:sldId id="351" r:id="rId26"/>
    <p:sldId id="354" r:id="rId27"/>
    <p:sldId id="368" r:id="rId28"/>
    <p:sldId id="376" r:id="rId29"/>
    <p:sldId id="377" r:id="rId30"/>
    <p:sldId id="378" r:id="rId31"/>
    <p:sldId id="379" r:id="rId32"/>
    <p:sldId id="381" r:id="rId33"/>
    <p:sldId id="380" r:id="rId34"/>
    <p:sldId id="359" r:id="rId35"/>
    <p:sldId id="369" r:id="rId36"/>
    <p:sldId id="382" r:id="rId37"/>
    <p:sldId id="358" r:id="rId38"/>
    <p:sldId id="362" r:id="rId39"/>
    <p:sldId id="374" r:id="rId40"/>
    <p:sldId id="363" r:id="rId41"/>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3" autoAdjust="0"/>
    <p:restoredTop sz="94581" autoAdjust="0"/>
  </p:normalViewPr>
  <p:slideViewPr>
    <p:cSldViewPr>
      <p:cViewPr varScale="1">
        <p:scale>
          <a:sx n="83" d="100"/>
          <a:sy n="83" d="100"/>
        </p:scale>
        <p:origin x="1685"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844D7CD-416E-4636-9B75-9F8B1CA9A3F3}"/>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atin typeface="Arial" pitchFamily="34" charset="0"/>
              </a:defRPr>
            </a:lvl1pPr>
          </a:lstStyle>
          <a:p>
            <a:pPr>
              <a:defRPr/>
            </a:pPr>
            <a:endParaRPr lang="en-US" altLang="zh-CN"/>
          </a:p>
        </p:txBody>
      </p:sp>
      <p:sp>
        <p:nvSpPr>
          <p:cNvPr id="32771" name="Rectangle 3">
            <a:extLst>
              <a:ext uri="{FF2B5EF4-FFF2-40B4-BE49-F238E27FC236}">
                <a16:creationId xmlns:a16="http://schemas.microsoft.com/office/drawing/2014/main" id="{3583BB74-820E-40D1-A988-F8CA36672231}"/>
              </a:ext>
            </a:extLst>
          </p:cNvPr>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atin typeface="Arial"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A06945C5-6D83-4DA1-80C4-52660A70EE20}"/>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a:extLst>
              <a:ext uri="{FF2B5EF4-FFF2-40B4-BE49-F238E27FC236}">
                <a16:creationId xmlns:a16="http://schemas.microsoft.com/office/drawing/2014/main" id="{07297F11-12AE-4178-9879-4556B99A6A2E}"/>
              </a:ext>
            </a:extLst>
          </p:cNvPr>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2774" name="Rectangle 6">
            <a:extLst>
              <a:ext uri="{FF2B5EF4-FFF2-40B4-BE49-F238E27FC236}">
                <a16:creationId xmlns:a16="http://schemas.microsoft.com/office/drawing/2014/main" id="{66E4318F-89A7-4F27-9800-CAE01D39313F}"/>
              </a:ext>
            </a:extLst>
          </p:cNvPr>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atin typeface="Arial" pitchFamily="34" charset="0"/>
              </a:defRPr>
            </a:lvl1pPr>
          </a:lstStyle>
          <a:p>
            <a:pPr>
              <a:defRPr/>
            </a:pPr>
            <a:endParaRPr lang="en-US" altLang="zh-CN"/>
          </a:p>
        </p:txBody>
      </p:sp>
      <p:sp>
        <p:nvSpPr>
          <p:cNvPr id="32775" name="Rectangle 7">
            <a:extLst>
              <a:ext uri="{FF2B5EF4-FFF2-40B4-BE49-F238E27FC236}">
                <a16:creationId xmlns:a16="http://schemas.microsoft.com/office/drawing/2014/main" id="{7D62AF25-50F3-44D2-969C-AA7E43095D57}"/>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noProof="1" dirty="0">
                <a:latin typeface="Arial" charset="0"/>
                <a:cs typeface="+mn-ea"/>
              </a:defRPr>
            </a:lvl1pPr>
          </a:lstStyle>
          <a:p>
            <a:fld id="{A5D61E7E-5D94-4331-A724-C78AE5CE700C}" type="slidenum">
              <a:rPr lang="en-US" altLang="zh-CN"/>
              <a:pPr/>
              <a:t>‹#›</a:t>
            </a:fld>
            <a:endParaRPr lang="en-US" altLang="zh-CN">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16:creationId xmlns:a16="http://schemas.microsoft.com/office/drawing/2014/main" id="{E0F1B14D-49A8-4C64-90EA-E9FBD753BC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3052F945-71D9-4C3E-9988-15582E85EC1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8208778-F314-46A9-95DA-99AE5F8C2D56}"/>
              </a:ext>
            </a:extLst>
          </p:cNvPr>
          <p:cNvSpPr>
            <a:spLocks noGrp="1" noChangeArrowheads="1"/>
          </p:cNvSpPr>
          <p:nvPr>
            <p:ph type="sldNum" sz="quarter" idx="12"/>
          </p:nvPr>
        </p:nvSpPr>
        <p:spPr>
          <a:ln/>
        </p:spPr>
        <p:txBody>
          <a:bodyPr/>
          <a:lstStyle>
            <a:lvl1pPr>
              <a:defRPr/>
            </a:lvl1pPr>
          </a:lstStyle>
          <a:p>
            <a:fld id="{0F7192C9-B6B5-4F1A-A76C-825E846F8316}" type="slidenum">
              <a:rPr lang="en-US" altLang="zh-CN"/>
              <a:pPr/>
              <a:t>‹#›</a:t>
            </a:fld>
            <a:endParaRPr lang="en-US" altLang="zh-CN"/>
          </a:p>
        </p:txBody>
      </p:sp>
    </p:spTree>
    <p:extLst>
      <p:ext uri="{BB962C8B-B14F-4D97-AF65-F5344CB8AC3E}">
        <p14:creationId xmlns:p14="http://schemas.microsoft.com/office/powerpoint/2010/main" val="4140381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9682338C-2477-4309-A039-E1EF79C07D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7241AFC-CE7A-4CD5-87CD-462AC7AA637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B30E6A3-66C4-424C-ACBD-C0F7807B8B62}"/>
              </a:ext>
            </a:extLst>
          </p:cNvPr>
          <p:cNvSpPr>
            <a:spLocks noGrp="1" noChangeArrowheads="1"/>
          </p:cNvSpPr>
          <p:nvPr>
            <p:ph type="sldNum" sz="quarter" idx="12"/>
          </p:nvPr>
        </p:nvSpPr>
        <p:spPr>
          <a:ln/>
        </p:spPr>
        <p:txBody>
          <a:bodyPr/>
          <a:lstStyle>
            <a:lvl1pPr>
              <a:defRPr/>
            </a:lvl1pPr>
          </a:lstStyle>
          <a:p>
            <a:fld id="{1629717D-0BED-42AC-812E-65B51C6B0810}" type="slidenum">
              <a:rPr lang="en-US" altLang="zh-CN"/>
              <a:pPr/>
              <a:t>‹#›</a:t>
            </a:fld>
            <a:endParaRPr lang="en-US" altLang="zh-CN"/>
          </a:p>
        </p:txBody>
      </p:sp>
    </p:spTree>
    <p:extLst>
      <p:ext uri="{BB962C8B-B14F-4D97-AF65-F5344CB8AC3E}">
        <p14:creationId xmlns:p14="http://schemas.microsoft.com/office/powerpoint/2010/main" val="3834581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EAB98598-D08A-4782-B860-03E674A584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8FAD606-7F82-4D97-A328-8C58B2E760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D75B713-64EF-44F5-98AF-40259E7198FB}"/>
              </a:ext>
            </a:extLst>
          </p:cNvPr>
          <p:cNvSpPr>
            <a:spLocks noGrp="1" noChangeArrowheads="1"/>
          </p:cNvSpPr>
          <p:nvPr>
            <p:ph type="sldNum" sz="quarter" idx="12"/>
          </p:nvPr>
        </p:nvSpPr>
        <p:spPr>
          <a:ln/>
        </p:spPr>
        <p:txBody>
          <a:bodyPr/>
          <a:lstStyle>
            <a:lvl1pPr>
              <a:defRPr/>
            </a:lvl1pPr>
          </a:lstStyle>
          <a:p>
            <a:fld id="{50E202A5-F970-42D2-835C-0ED19812DCD1}" type="slidenum">
              <a:rPr lang="en-US" altLang="zh-CN"/>
              <a:pPr/>
              <a:t>‹#›</a:t>
            </a:fld>
            <a:endParaRPr lang="en-US" altLang="zh-CN"/>
          </a:p>
        </p:txBody>
      </p:sp>
    </p:spTree>
    <p:extLst>
      <p:ext uri="{BB962C8B-B14F-4D97-AF65-F5344CB8AC3E}">
        <p14:creationId xmlns:p14="http://schemas.microsoft.com/office/powerpoint/2010/main" val="2800424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0BD0559C-08D6-4C10-8C7A-48170616F8C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0663E8D-0ABB-4C30-9B33-CC83F225EB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2B0B6BD-CDF8-464F-94CC-E88364197F14}"/>
              </a:ext>
            </a:extLst>
          </p:cNvPr>
          <p:cNvSpPr>
            <a:spLocks noGrp="1" noChangeArrowheads="1"/>
          </p:cNvSpPr>
          <p:nvPr>
            <p:ph type="sldNum" sz="quarter" idx="12"/>
          </p:nvPr>
        </p:nvSpPr>
        <p:spPr>
          <a:ln/>
        </p:spPr>
        <p:txBody>
          <a:bodyPr/>
          <a:lstStyle>
            <a:lvl1pPr>
              <a:defRPr/>
            </a:lvl1pPr>
          </a:lstStyle>
          <a:p>
            <a:fld id="{B1AAB5D4-8581-4E55-BF49-68CB4AF9D7A7}" type="slidenum">
              <a:rPr lang="en-US" altLang="zh-CN"/>
              <a:pPr/>
              <a:t>‹#›</a:t>
            </a:fld>
            <a:endParaRPr lang="en-US" altLang="zh-CN"/>
          </a:p>
        </p:txBody>
      </p:sp>
    </p:spTree>
    <p:extLst>
      <p:ext uri="{BB962C8B-B14F-4D97-AF65-F5344CB8AC3E}">
        <p14:creationId xmlns:p14="http://schemas.microsoft.com/office/powerpoint/2010/main" val="58297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16:creationId xmlns:a16="http://schemas.microsoft.com/office/drawing/2014/main" id="{D3FED7FF-71BF-4743-B3E6-0E83A3B42E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D6787D4-FAB7-4EEF-9DA6-B2C90C2EC7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C5BCA26A-9348-4ECA-BEA5-F314D723440D}"/>
              </a:ext>
            </a:extLst>
          </p:cNvPr>
          <p:cNvSpPr>
            <a:spLocks noGrp="1" noChangeArrowheads="1"/>
          </p:cNvSpPr>
          <p:nvPr>
            <p:ph type="sldNum" sz="quarter" idx="12"/>
          </p:nvPr>
        </p:nvSpPr>
        <p:spPr>
          <a:ln/>
        </p:spPr>
        <p:txBody>
          <a:bodyPr/>
          <a:lstStyle>
            <a:lvl1pPr>
              <a:defRPr/>
            </a:lvl1pPr>
          </a:lstStyle>
          <a:p>
            <a:fld id="{DBD250B9-28C0-4C11-8ECF-699119BD0BA3}" type="slidenum">
              <a:rPr lang="en-US" altLang="zh-CN"/>
              <a:pPr/>
              <a:t>‹#›</a:t>
            </a:fld>
            <a:endParaRPr lang="en-US" altLang="zh-CN"/>
          </a:p>
        </p:txBody>
      </p:sp>
    </p:spTree>
    <p:extLst>
      <p:ext uri="{BB962C8B-B14F-4D97-AF65-F5344CB8AC3E}">
        <p14:creationId xmlns:p14="http://schemas.microsoft.com/office/powerpoint/2010/main" val="257921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16:creationId xmlns:a16="http://schemas.microsoft.com/office/drawing/2014/main" id="{6EDA7F77-3B0D-49C5-87EE-4E2A47C7E70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4A9D9D0-6726-4D9B-BD66-A8BC793940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00E2D3D-B018-4424-B324-434B408A085F}"/>
              </a:ext>
            </a:extLst>
          </p:cNvPr>
          <p:cNvSpPr>
            <a:spLocks noGrp="1" noChangeArrowheads="1"/>
          </p:cNvSpPr>
          <p:nvPr>
            <p:ph type="sldNum" sz="quarter" idx="12"/>
          </p:nvPr>
        </p:nvSpPr>
        <p:spPr>
          <a:ln/>
        </p:spPr>
        <p:txBody>
          <a:bodyPr/>
          <a:lstStyle>
            <a:lvl1pPr>
              <a:defRPr/>
            </a:lvl1pPr>
          </a:lstStyle>
          <a:p>
            <a:fld id="{772123AA-5532-4224-AB72-BEF68CA16CA1}" type="slidenum">
              <a:rPr lang="en-US" altLang="zh-CN"/>
              <a:pPr/>
              <a:t>‹#›</a:t>
            </a:fld>
            <a:endParaRPr lang="en-US" altLang="zh-CN"/>
          </a:p>
        </p:txBody>
      </p:sp>
    </p:spTree>
    <p:extLst>
      <p:ext uri="{BB962C8B-B14F-4D97-AF65-F5344CB8AC3E}">
        <p14:creationId xmlns:p14="http://schemas.microsoft.com/office/powerpoint/2010/main" val="364041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16:creationId xmlns:a16="http://schemas.microsoft.com/office/drawing/2014/main" id="{EC3D2E0B-47BC-4672-909B-B1D06E8773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7C17C49-3AC0-4954-B5CA-56A7A1B055D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7FB8546-4A9D-4894-B92A-311F1019FCD7}"/>
              </a:ext>
            </a:extLst>
          </p:cNvPr>
          <p:cNvSpPr>
            <a:spLocks noGrp="1" noChangeArrowheads="1"/>
          </p:cNvSpPr>
          <p:nvPr>
            <p:ph type="sldNum" sz="quarter" idx="12"/>
          </p:nvPr>
        </p:nvSpPr>
        <p:spPr>
          <a:ln/>
        </p:spPr>
        <p:txBody>
          <a:bodyPr/>
          <a:lstStyle>
            <a:lvl1pPr>
              <a:defRPr/>
            </a:lvl1pPr>
          </a:lstStyle>
          <a:p>
            <a:fld id="{A5915060-7779-4434-B986-315DBB3BACD9}" type="slidenum">
              <a:rPr lang="en-US" altLang="zh-CN"/>
              <a:pPr/>
              <a:t>‹#›</a:t>
            </a:fld>
            <a:endParaRPr lang="en-US" altLang="zh-CN"/>
          </a:p>
        </p:txBody>
      </p:sp>
    </p:spTree>
    <p:extLst>
      <p:ext uri="{BB962C8B-B14F-4D97-AF65-F5344CB8AC3E}">
        <p14:creationId xmlns:p14="http://schemas.microsoft.com/office/powerpoint/2010/main" val="168149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16:creationId xmlns:a16="http://schemas.microsoft.com/office/drawing/2014/main" id="{FD85789A-C7C7-48B6-AFDA-07FB5911F7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C9B459E9-6D54-49B7-BB22-390FEB492C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38C9C9A2-209F-4DA4-AD2A-AE81ED2EF0CE}"/>
              </a:ext>
            </a:extLst>
          </p:cNvPr>
          <p:cNvSpPr>
            <a:spLocks noGrp="1" noChangeArrowheads="1"/>
          </p:cNvSpPr>
          <p:nvPr>
            <p:ph type="sldNum" sz="quarter" idx="12"/>
          </p:nvPr>
        </p:nvSpPr>
        <p:spPr>
          <a:ln/>
        </p:spPr>
        <p:txBody>
          <a:bodyPr/>
          <a:lstStyle>
            <a:lvl1pPr>
              <a:defRPr/>
            </a:lvl1pPr>
          </a:lstStyle>
          <a:p>
            <a:fld id="{DAF5F5EE-F452-496A-90A6-8829B4BF33E3}" type="slidenum">
              <a:rPr lang="en-US" altLang="zh-CN"/>
              <a:pPr/>
              <a:t>‹#›</a:t>
            </a:fld>
            <a:endParaRPr lang="en-US" altLang="zh-CN"/>
          </a:p>
        </p:txBody>
      </p:sp>
    </p:spTree>
    <p:extLst>
      <p:ext uri="{BB962C8B-B14F-4D97-AF65-F5344CB8AC3E}">
        <p14:creationId xmlns:p14="http://schemas.microsoft.com/office/powerpoint/2010/main" val="369737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103AFB31-7576-4BE4-9983-DFDACF4E084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1C94080E-B2DF-4D4B-871D-73424E1324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04B28D1-D08D-4828-B0A3-AE70745A998F}"/>
              </a:ext>
            </a:extLst>
          </p:cNvPr>
          <p:cNvSpPr>
            <a:spLocks noGrp="1" noChangeArrowheads="1"/>
          </p:cNvSpPr>
          <p:nvPr>
            <p:ph type="sldNum" sz="quarter" idx="12"/>
          </p:nvPr>
        </p:nvSpPr>
        <p:spPr>
          <a:ln/>
        </p:spPr>
        <p:txBody>
          <a:bodyPr/>
          <a:lstStyle>
            <a:lvl1pPr>
              <a:defRPr/>
            </a:lvl1pPr>
          </a:lstStyle>
          <a:p>
            <a:fld id="{F62DD88A-0DB0-44AB-A18A-205AD3D73239}" type="slidenum">
              <a:rPr lang="en-US" altLang="zh-CN"/>
              <a:pPr/>
              <a:t>‹#›</a:t>
            </a:fld>
            <a:endParaRPr lang="en-US" altLang="zh-CN"/>
          </a:p>
        </p:txBody>
      </p:sp>
    </p:spTree>
    <p:extLst>
      <p:ext uri="{BB962C8B-B14F-4D97-AF65-F5344CB8AC3E}">
        <p14:creationId xmlns:p14="http://schemas.microsoft.com/office/powerpoint/2010/main" val="20741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8ADF3BB-CCE7-4D4D-A611-87520CA5FF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CE6D3D83-7C9C-4FCB-881A-2A22F5C855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267C7853-BEA0-4BDB-9DF7-429C5F8DAF6D}"/>
              </a:ext>
            </a:extLst>
          </p:cNvPr>
          <p:cNvSpPr>
            <a:spLocks noGrp="1" noChangeArrowheads="1"/>
          </p:cNvSpPr>
          <p:nvPr>
            <p:ph type="sldNum" sz="quarter" idx="12"/>
          </p:nvPr>
        </p:nvSpPr>
        <p:spPr>
          <a:ln/>
        </p:spPr>
        <p:txBody>
          <a:bodyPr/>
          <a:lstStyle>
            <a:lvl1pPr>
              <a:defRPr/>
            </a:lvl1pPr>
          </a:lstStyle>
          <a:p>
            <a:fld id="{1336BA0B-2571-485B-98AE-71AB3E3B762F}" type="slidenum">
              <a:rPr lang="en-US" altLang="zh-CN"/>
              <a:pPr/>
              <a:t>‹#›</a:t>
            </a:fld>
            <a:endParaRPr lang="en-US" altLang="zh-CN"/>
          </a:p>
        </p:txBody>
      </p:sp>
    </p:spTree>
    <p:extLst>
      <p:ext uri="{BB962C8B-B14F-4D97-AF65-F5344CB8AC3E}">
        <p14:creationId xmlns:p14="http://schemas.microsoft.com/office/powerpoint/2010/main" val="884408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9EF772EF-635A-4D25-A8C4-3D65CF778EC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939933D-F325-42A4-B509-180CBE45D2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71A807AA-F14A-4A37-98C6-AAC6C2D3AFB0}"/>
              </a:ext>
            </a:extLst>
          </p:cNvPr>
          <p:cNvSpPr>
            <a:spLocks noGrp="1" noChangeArrowheads="1"/>
          </p:cNvSpPr>
          <p:nvPr>
            <p:ph type="sldNum" sz="quarter" idx="12"/>
          </p:nvPr>
        </p:nvSpPr>
        <p:spPr>
          <a:ln/>
        </p:spPr>
        <p:txBody>
          <a:bodyPr/>
          <a:lstStyle>
            <a:lvl1pPr>
              <a:defRPr/>
            </a:lvl1pPr>
          </a:lstStyle>
          <a:p>
            <a:fld id="{F7755B7B-0F34-421E-83F9-87045064934A}" type="slidenum">
              <a:rPr lang="en-US" altLang="zh-CN"/>
              <a:pPr/>
              <a:t>‹#›</a:t>
            </a:fld>
            <a:endParaRPr lang="en-US" altLang="zh-CN"/>
          </a:p>
        </p:txBody>
      </p:sp>
    </p:spTree>
    <p:extLst>
      <p:ext uri="{BB962C8B-B14F-4D97-AF65-F5344CB8AC3E}">
        <p14:creationId xmlns:p14="http://schemas.microsoft.com/office/powerpoint/2010/main" val="3500610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16:creationId xmlns:a16="http://schemas.microsoft.com/office/drawing/2014/main" id="{AA0333B1-BC97-4346-BF7B-10D0EE83471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3E03AD0-B77E-44ED-B851-899E120EABC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AC57192-64D1-4668-A456-8661AEACBF7A}"/>
              </a:ext>
            </a:extLst>
          </p:cNvPr>
          <p:cNvSpPr>
            <a:spLocks noGrp="1" noChangeArrowheads="1"/>
          </p:cNvSpPr>
          <p:nvPr>
            <p:ph type="sldNum" sz="quarter" idx="12"/>
          </p:nvPr>
        </p:nvSpPr>
        <p:spPr>
          <a:ln/>
        </p:spPr>
        <p:txBody>
          <a:bodyPr/>
          <a:lstStyle>
            <a:lvl1pPr>
              <a:defRPr/>
            </a:lvl1pPr>
          </a:lstStyle>
          <a:p>
            <a:fld id="{D1B6DECE-14AD-4453-9357-CD765551D26E}" type="slidenum">
              <a:rPr lang="en-US" altLang="zh-CN"/>
              <a:pPr/>
              <a:t>‹#›</a:t>
            </a:fld>
            <a:endParaRPr lang="en-US" altLang="zh-CN"/>
          </a:p>
        </p:txBody>
      </p:sp>
    </p:spTree>
    <p:extLst>
      <p:ext uri="{BB962C8B-B14F-4D97-AF65-F5344CB8AC3E}">
        <p14:creationId xmlns:p14="http://schemas.microsoft.com/office/powerpoint/2010/main" val="1248093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854EE2F-CD18-4167-B67B-59B12AE53423}"/>
              </a:ext>
            </a:extLst>
          </p:cNvPr>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B90E3A3-0FD5-4F4D-B3F0-0C8541B700DE}"/>
              </a:ext>
            </a:extLst>
          </p:cNvPr>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C5D04211-32EF-484C-AC09-2FD03E655AAD}"/>
              </a:ext>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atin typeface="Arial" pitchFamily="34" charset="0"/>
              </a:defRPr>
            </a:lvl1pPr>
          </a:lstStyle>
          <a:p>
            <a:pPr>
              <a:defRPr/>
            </a:pPr>
            <a:endParaRPr lang="en-US" altLang="zh-CN"/>
          </a:p>
        </p:txBody>
      </p:sp>
      <p:sp>
        <p:nvSpPr>
          <p:cNvPr id="1029" name="Rectangle 5">
            <a:extLst>
              <a:ext uri="{FF2B5EF4-FFF2-40B4-BE49-F238E27FC236}">
                <a16:creationId xmlns:a16="http://schemas.microsoft.com/office/drawing/2014/main" id="{C71A13AA-9DB3-4D4C-AC69-79CE18C3F341}"/>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atin typeface="Arial" pitchFamily="34" charset="0"/>
              </a:defRPr>
            </a:lvl1pPr>
          </a:lstStyle>
          <a:p>
            <a:pPr>
              <a:defRPr/>
            </a:pPr>
            <a:endParaRPr lang="en-US" altLang="zh-CN"/>
          </a:p>
        </p:txBody>
      </p:sp>
      <p:sp>
        <p:nvSpPr>
          <p:cNvPr id="1030" name="Rectangle 6">
            <a:extLst>
              <a:ext uri="{FF2B5EF4-FFF2-40B4-BE49-F238E27FC236}">
                <a16:creationId xmlns:a16="http://schemas.microsoft.com/office/drawing/2014/main" id="{3A242671-E82E-4C78-ABDF-D05562C61035}"/>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noProof="1" dirty="0">
                <a:latin typeface="Arial" charset="0"/>
                <a:cs typeface="+mn-ea"/>
              </a:defRPr>
            </a:lvl1pPr>
          </a:lstStyle>
          <a:p>
            <a:fld id="{A20DAF88-FE8A-4B92-B52E-59BBAFEF4EB2}" type="slidenum">
              <a:rPr lang="en-US" altLang="zh-CN"/>
              <a:pPr/>
              <a:t>‹#›</a:t>
            </a:fld>
            <a:endParaRPr lang="en-US" altLang="zh-CN">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4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2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oursci.org/magazine/200210/news/092301.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imgnews.baidu.com/i?ct=520093696&amp;z=0&amp;tn=baiduimagenewsdetail&amp;word=%BA%DA%B6%B4&amp;in=12868&amp;cl=3&amp;lm=-1&amp;pn=4&amp;rn=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blog.mysteel.com/u/56/p_v_176.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40587A7-348A-4E22-8F61-829012F3D18E}"/>
              </a:ext>
            </a:extLst>
          </p:cNvPr>
          <p:cNvSpPr>
            <a:spLocks noGrp="1" noChangeArrowheads="1"/>
          </p:cNvSpPr>
          <p:nvPr>
            <p:ph type="title"/>
          </p:nvPr>
        </p:nvSpPr>
        <p:spPr>
          <a:xfrm>
            <a:off x="539750" y="765175"/>
            <a:ext cx="7426325" cy="609600"/>
          </a:xfrm>
          <a:ln>
            <a:miter/>
          </a:ln>
        </p:spPr>
        <p:txBody>
          <a:bodyPr/>
          <a:lstStyle/>
          <a:p>
            <a:pPr eaLnBrk="1" hangingPunct="1">
              <a:defRPr/>
            </a:pPr>
            <a:r>
              <a:rPr kumimoji="1" lang="en-US" altLang="zh-CN" sz="3600" b="1" dirty="0">
                <a:solidFill>
                  <a:schemeClr val="accent6"/>
                </a:solidFill>
              </a:rPr>
              <a:t> </a:t>
            </a:r>
            <a:r>
              <a:rPr kumimoji="1" lang="en-US" altLang="zh-CN" sz="3600" dirty="0">
                <a:solidFill>
                  <a:schemeClr val="accent2"/>
                </a:solidFill>
              </a:rPr>
              <a:t>§7.9   </a:t>
            </a:r>
            <a:r>
              <a:rPr kumimoji="1" lang="zh-CN" altLang="en-US" sz="3600" b="1" dirty="0">
                <a:solidFill>
                  <a:schemeClr val="accent6"/>
                </a:solidFill>
              </a:rPr>
              <a:t>致密天体</a:t>
            </a:r>
          </a:p>
        </p:txBody>
      </p:sp>
      <p:sp>
        <p:nvSpPr>
          <p:cNvPr id="78851" name="Rectangle 3">
            <a:extLst>
              <a:ext uri="{FF2B5EF4-FFF2-40B4-BE49-F238E27FC236}">
                <a16:creationId xmlns:a16="http://schemas.microsoft.com/office/drawing/2014/main" id="{D0BF727C-1DB4-4F42-BBE6-F3D7439E9041}"/>
              </a:ext>
            </a:extLst>
          </p:cNvPr>
          <p:cNvSpPr>
            <a:spLocks noGrp="1" noChangeArrowheads="1"/>
          </p:cNvSpPr>
          <p:nvPr>
            <p:ph idx="1"/>
          </p:nvPr>
        </p:nvSpPr>
        <p:spPr/>
        <p:txBody>
          <a:bodyPr/>
          <a:lstStyle/>
          <a:p>
            <a:pPr algn="just" eaLnBrk="1" hangingPunct="1">
              <a:buFontTx/>
              <a:buNone/>
            </a:pPr>
            <a:endParaRPr lang="en-US" altLang="zh-CN">
              <a:ea typeface="楷体_GB2312" pitchFamily="49" charset="-122"/>
            </a:endParaRPr>
          </a:p>
          <a:p>
            <a:pPr algn="just" eaLnBrk="1" hangingPunct="1">
              <a:buFontTx/>
              <a:buNone/>
            </a:pPr>
            <a:r>
              <a:rPr lang="en-US" altLang="zh-CN" b="1">
                <a:ea typeface="楷体_GB2312" pitchFamily="49" charset="-122"/>
              </a:rPr>
              <a:t>1. </a:t>
            </a:r>
            <a:r>
              <a:rPr lang="zh-CN" altLang="en-US" b="1">
                <a:ea typeface="楷体_GB2312" pitchFamily="49" charset="-122"/>
              </a:rPr>
              <a:t>白矮星</a:t>
            </a:r>
          </a:p>
          <a:p>
            <a:pPr algn="just" eaLnBrk="1" hangingPunct="1">
              <a:buFontTx/>
              <a:buNone/>
            </a:pPr>
            <a:r>
              <a:rPr lang="en-US" altLang="zh-CN" b="1">
                <a:ea typeface="楷体_GB2312" pitchFamily="49" charset="-122"/>
              </a:rPr>
              <a:t>2. </a:t>
            </a:r>
            <a:r>
              <a:rPr lang="zh-CN" altLang="en-US" b="1">
                <a:ea typeface="楷体_GB2312" pitchFamily="49" charset="-122"/>
              </a:rPr>
              <a:t>（脉冲星）中子星</a:t>
            </a:r>
          </a:p>
          <a:p>
            <a:pPr eaLnBrk="1" hangingPunct="1">
              <a:buFontTx/>
              <a:buNone/>
            </a:pPr>
            <a:r>
              <a:rPr lang="en-US" altLang="zh-CN" b="1">
                <a:ea typeface="楷体_GB2312" pitchFamily="49" charset="-122"/>
              </a:rPr>
              <a:t>3. </a:t>
            </a:r>
            <a:r>
              <a:rPr lang="zh-CN" altLang="en-US" b="1">
                <a:ea typeface="楷体_GB2312" pitchFamily="49" charset="-122"/>
              </a:rPr>
              <a:t>黑洞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78851">
                                            <p:txEl>
                                              <p:pRg st="1" end="1"/>
                                            </p:txEl>
                                          </p:spTgt>
                                        </p:tgtEl>
                                        <p:attrNameLst>
                                          <p:attrName>style.visibility</p:attrName>
                                        </p:attrNameLst>
                                      </p:cBhvr>
                                      <p:to>
                                        <p:strVal val="visible"/>
                                      </p:to>
                                    </p:set>
                                    <p:animEffect transition="in" filter="barn(inHorizontal)">
                                      <p:cBhvr>
                                        <p:cTn id="7" dur="500"/>
                                        <p:tgtEl>
                                          <p:spTgt spid="78851">
                                            <p:txEl>
                                              <p:pRg st="1" end="1"/>
                                            </p:txEl>
                                          </p:spTgt>
                                        </p:tgtEl>
                                      </p:cBhvr>
                                    </p:animEffect>
                                  </p:childTnLst>
                                </p:cTn>
                              </p:par>
                              <p:par>
                                <p:cTn id="8" presetID="16" presetClass="entr" presetSubtype="26" fill="hold" nodeType="withEffect">
                                  <p:stCondLst>
                                    <p:cond delay="0"/>
                                  </p:stCondLst>
                                  <p:childTnLst>
                                    <p:set>
                                      <p:cBhvr>
                                        <p:cTn id="9" dur="1" fill="hold">
                                          <p:stCondLst>
                                            <p:cond delay="0"/>
                                          </p:stCondLst>
                                        </p:cTn>
                                        <p:tgtEl>
                                          <p:spTgt spid="78851">
                                            <p:txEl>
                                              <p:pRg st="2" end="2"/>
                                            </p:txEl>
                                          </p:spTgt>
                                        </p:tgtEl>
                                        <p:attrNameLst>
                                          <p:attrName>style.visibility</p:attrName>
                                        </p:attrNameLst>
                                      </p:cBhvr>
                                      <p:to>
                                        <p:strVal val="visible"/>
                                      </p:to>
                                    </p:set>
                                    <p:animEffect transition="in" filter="barn(inHorizontal)">
                                      <p:cBhvr>
                                        <p:cTn id="10" dur="500"/>
                                        <p:tgtEl>
                                          <p:spTgt spid="78851">
                                            <p:txEl>
                                              <p:pRg st="2" end="2"/>
                                            </p:txEl>
                                          </p:spTgt>
                                        </p:tgtEl>
                                      </p:cBhvr>
                                    </p:animEffect>
                                  </p:childTnLst>
                                </p:cTn>
                              </p:par>
                              <p:par>
                                <p:cTn id="11" presetID="16" presetClass="entr" presetSubtype="26" fill="hold" nodeType="withEffect">
                                  <p:stCondLst>
                                    <p:cond delay="0"/>
                                  </p:stCondLst>
                                  <p:childTnLst>
                                    <p:set>
                                      <p:cBhvr>
                                        <p:cTn id="12" dur="1" fill="hold">
                                          <p:stCondLst>
                                            <p:cond delay="0"/>
                                          </p:stCondLst>
                                        </p:cTn>
                                        <p:tgtEl>
                                          <p:spTgt spid="78851">
                                            <p:txEl>
                                              <p:pRg st="3" end="3"/>
                                            </p:txEl>
                                          </p:spTgt>
                                        </p:tgtEl>
                                        <p:attrNameLst>
                                          <p:attrName>style.visibility</p:attrName>
                                        </p:attrNameLst>
                                      </p:cBhvr>
                                      <p:to>
                                        <p:strVal val="visible"/>
                                      </p:to>
                                    </p:set>
                                    <p:animEffect transition="in" filter="barn(inHorizontal)">
                                      <p:cBhvr>
                                        <p:cTn id="13" dur="500"/>
                                        <p:tgtEl>
                                          <p:spTgt spid="78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345D3EF4-F504-4D3C-8AAE-68512C930E56}"/>
              </a:ext>
            </a:extLst>
          </p:cNvPr>
          <p:cNvSpPr>
            <a:spLocks noChangeArrowheads="1"/>
          </p:cNvSpPr>
          <p:nvPr/>
        </p:nvSpPr>
        <p:spPr bwMode="auto">
          <a:xfrm>
            <a:off x="971550" y="1125538"/>
            <a:ext cx="7065963"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2" eaLnBrk="0" hangingPunct="0"/>
            <a:r>
              <a:rPr lang="en-US" altLang="zh-CN" sz="3200" b="1">
                <a:latin typeface="楷体_GB2312" pitchFamily="49" charset="-122"/>
                <a:ea typeface="楷体_GB2312" pitchFamily="49" charset="-122"/>
              </a:rPr>
              <a:t>2.</a:t>
            </a:r>
            <a:r>
              <a:rPr lang="zh-CN" altLang="en-US" sz="3200" b="1">
                <a:latin typeface="楷体_GB2312" pitchFamily="49" charset="-122"/>
                <a:ea typeface="楷体_GB2312" pitchFamily="49" charset="-122"/>
              </a:rPr>
              <a:t>中子星的发现</a:t>
            </a:r>
          </a:p>
          <a:p>
            <a:pPr lvl="2" eaLnBrk="0" hangingPunct="0"/>
            <a:r>
              <a:rPr lang="zh-CN" altLang="en-US" sz="2800" b="1">
                <a:latin typeface="楷体_GB2312" pitchFamily="49" charset="-122"/>
                <a:ea typeface="楷体_GB2312" pitchFamily="49" charset="-122"/>
              </a:rPr>
              <a:t>中子星的光度特别小</a:t>
            </a:r>
            <a:r>
              <a:rPr lang="zh-CN" altLang="en-US" sz="3600" b="1">
                <a:latin typeface="楷体_GB2312" pitchFamily="49" charset="-122"/>
                <a:ea typeface="楷体_GB2312" pitchFamily="49" charset="-122"/>
              </a:rPr>
              <a:t>  </a:t>
            </a:r>
          </a:p>
          <a:p>
            <a:pPr lvl="2" eaLnBrk="0" hangingPunct="0">
              <a:lnSpc>
                <a:spcPct val="120000"/>
              </a:lnSpc>
            </a:pPr>
            <a:r>
              <a:rPr lang="zh-CN" altLang="en-US" sz="3600" b="1">
                <a:latin typeface="楷体_GB2312" pitchFamily="49" charset="-122"/>
                <a:ea typeface="楷体_GB2312" pitchFamily="49" charset="-122"/>
              </a:rPr>
              <a:t>   </a:t>
            </a:r>
            <a:r>
              <a:rPr lang="zh-CN" altLang="en-US" sz="2800" b="1">
                <a:latin typeface="楷体_GB2312" pitchFamily="49" charset="-122"/>
                <a:ea typeface="楷体_GB2312" pitchFamily="49" charset="-122"/>
              </a:rPr>
              <a:t>光度是和恒星的表面积成正比，天狼</a:t>
            </a:r>
          </a:p>
          <a:p>
            <a:pPr lvl="2" eaLnBrk="0" hangingPunct="0">
              <a:lnSpc>
                <a:spcPct val="120000"/>
              </a:lnSpc>
            </a:pPr>
            <a:r>
              <a:rPr lang="zh-CN" altLang="en-US" sz="2800" b="1">
                <a:latin typeface="楷体_GB2312" pitchFamily="49" charset="-122"/>
                <a:ea typeface="楷体_GB2312" pitchFamily="49" charset="-122"/>
              </a:rPr>
              <a:t>星伴星的表面积比天狼星小</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万倍，半</a:t>
            </a:r>
          </a:p>
          <a:p>
            <a:pPr lvl="2" eaLnBrk="0" hangingPunct="0">
              <a:lnSpc>
                <a:spcPct val="120000"/>
              </a:lnSpc>
            </a:pPr>
            <a:r>
              <a:rPr lang="zh-CN" altLang="en-US" sz="2800" b="1">
                <a:latin typeface="楷体_GB2312" pitchFamily="49" charset="-122"/>
                <a:ea typeface="楷体_GB2312" pitchFamily="49" charset="-122"/>
              </a:rPr>
              <a:t>径约为</a:t>
            </a:r>
            <a:r>
              <a:rPr lang="en-US" altLang="zh-CN" sz="2800" b="1">
                <a:latin typeface="楷体_GB2312" pitchFamily="49" charset="-122"/>
                <a:ea typeface="楷体_GB2312" pitchFamily="49" charset="-122"/>
              </a:rPr>
              <a:t>7000</a:t>
            </a:r>
            <a:r>
              <a:rPr lang="zh-CN" altLang="en-US" sz="2800" b="1">
                <a:latin typeface="楷体_GB2312" pitchFamily="49" charset="-122"/>
                <a:ea typeface="楷体_GB2312" pitchFamily="49" charset="-122"/>
              </a:rPr>
              <a:t>千米。中子星的半径</a:t>
            </a:r>
            <a:r>
              <a:rPr lang="en-US" altLang="zh-CN" sz="2800" b="1">
                <a:latin typeface="楷体_GB2312" pitchFamily="49" charset="-122"/>
                <a:ea typeface="楷体_GB2312" pitchFamily="49" charset="-122"/>
              </a:rPr>
              <a:t>10</a:t>
            </a:r>
            <a:r>
              <a:rPr lang="zh-CN" altLang="en-US" sz="2800" b="1">
                <a:latin typeface="楷体_GB2312" pitchFamily="49" charset="-122"/>
                <a:ea typeface="楷体_GB2312" pitchFamily="49" charset="-122"/>
              </a:rPr>
              <a:t>千米，</a:t>
            </a:r>
          </a:p>
          <a:p>
            <a:pPr lvl="2" eaLnBrk="0" hangingPunct="0">
              <a:lnSpc>
                <a:spcPct val="120000"/>
              </a:lnSpc>
            </a:pPr>
            <a:r>
              <a:rPr lang="zh-CN" altLang="en-US" sz="2800" b="1">
                <a:latin typeface="楷体_GB2312" pitchFamily="49" charset="-122"/>
                <a:ea typeface="楷体_GB2312" pitchFamily="49" charset="-122"/>
              </a:rPr>
              <a:t>光度小多少？</a:t>
            </a:r>
          </a:p>
          <a:p>
            <a:pPr lvl="2" eaLnBrk="0" hangingPunct="0">
              <a:lnSpc>
                <a:spcPct val="120000"/>
              </a:lnSpc>
            </a:pPr>
            <a:r>
              <a:rPr lang="zh-CN" altLang="en-US" sz="2800" b="1">
                <a:latin typeface="楷体_GB2312" pitchFamily="49" charset="-122"/>
                <a:ea typeface="楷体_GB2312" pitchFamily="49" charset="-122"/>
              </a:rPr>
              <a:t>    答案是几十亿倍。</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411F767-9131-45EF-A481-F4FDB50954F3}"/>
              </a:ext>
            </a:extLst>
          </p:cNvPr>
          <p:cNvSpPr>
            <a:spLocks noChangeArrowheads="1"/>
          </p:cNvSpPr>
          <p:nvPr/>
        </p:nvSpPr>
        <p:spPr bwMode="auto">
          <a:xfrm>
            <a:off x="468313" y="1628775"/>
            <a:ext cx="8424862"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lang="en-US" altLang="zh-CN" sz="5400" b="1">
                <a:latin typeface="宋体" panose="02010600030101010101" pitchFamily="2" charset="-122"/>
              </a:rPr>
              <a:t>      </a:t>
            </a:r>
            <a:r>
              <a:rPr lang="zh-CN" altLang="en-US" sz="3200" b="1">
                <a:latin typeface="楷体_GB2312" pitchFamily="49" charset="-122"/>
                <a:ea typeface="楷体_GB2312" pitchFamily="49" charset="-122"/>
              </a:rPr>
              <a:t>中子星在哪里呢？</a:t>
            </a:r>
          </a:p>
          <a:p>
            <a:pPr eaLnBrk="0" hangingPunct="0">
              <a:lnSpc>
                <a:spcPct val="120000"/>
              </a:lnSpc>
            </a:pPr>
            <a:endParaRPr lang="zh-CN" altLang="en-US" sz="3200" b="1">
              <a:latin typeface="楷体_GB2312" pitchFamily="49" charset="-122"/>
              <a:ea typeface="楷体_GB2312" pitchFamily="49" charset="-122"/>
            </a:endParaRPr>
          </a:p>
          <a:p>
            <a:pPr lvl="2" eaLnBrk="0" hangingPunct="0">
              <a:lnSpc>
                <a:spcPct val="120000"/>
              </a:lnSpc>
            </a:pPr>
            <a:r>
              <a:rPr lang="zh-CN" altLang="en-US" sz="2800" b="1">
                <a:latin typeface="楷体_GB2312" pitchFamily="49" charset="-122"/>
                <a:ea typeface="楷体_GB2312" pitchFamily="49" charset="-122"/>
              </a:rPr>
              <a:t>一是不知道中子星的辐射主要在射电波段；</a:t>
            </a:r>
          </a:p>
          <a:p>
            <a:pPr lvl="2" eaLnBrk="0" hangingPunct="0">
              <a:lnSpc>
                <a:spcPct val="120000"/>
              </a:lnSpc>
            </a:pPr>
            <a:r>
              <a:rPr lang="zh-CN" altLang="en-US" sz="2800" b="1">
                <a:latin typeface="楷体_GB2312" pitchFamily="49" charset="-122"/>
                <a:ea typeface="楷体_GB2312" pitchFamily="49" charset="-122"/>
              </a:rPr>
              <a:t>二是不知道中子星的辐射是脉冲形式；</a:t>
            </a:r>
          </a:p>
          <a:p>
            <a:pPr lvl="2" eaLnBrk="0" hangingPunct="0">
              <a:lnSpc>
                <a:spcPct val="120000"/>
              </a:lnSpc>
            </a:pPr>
            <a:r>
              <a:rPr lang="zh-CN" altLang="en-US" sz="2800" b="1">
                <a:latin typeface="楷体_GB2312" pitchFamily="49" charset="-122"/>
                <a:ea typeface="楷体_GB2312" pitchFamily="49" charset="-122"/>
              </a:rPr>
              <a:t>三是不知道中子星自转得是如此之快。</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9090">
                                            <p:txEl>
                                              <p:pRg st="2" end="2"/>
                                            </p:txEl>
                                          </p:spTgt>
                                        </p:tgtEl>
                                        <p:attrNameLst>
                                          <p:attrName>style.visibility</p:attrName>
                                        </p:attrNameLst>
                                      </p:cBhvr>
                                      <p:to>
                                        <p:strVal val="visible"/>
                                      </p:to>
                                    </p:set>
                                    <p:anim calcmode="lin" valueType="num">
                                      <p:cBhvr additive="base">
                                        <p:cTn id="7" dur="500" fill="hold"/>
                                        <p:tgtEl>
                                          <p:spTgt spid="8909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9090">
                                            <p:txEl>
                                              <p:pRg st="3" end="3"/>
                                            </p:txEl>
                                          </p:spTgt>
                                        </p:tgtEl>
                                        <p:attrNameLst>
                                          <p:attrName>style.visibility</p:attrName>
                                        </p:attrNameLst>
                                      </p:cBhvr>
                                      <p:to>
                                        <p:strVal val="visible"/>
                                      </p:to>
                                    </p:set>
                                    <p:anim calcmode="lin" valueType="num">
                                      <p:cBhvr additive="base">
                                        <p:cTn id="13" dur="500" fill="hold"/>
                                        <p:tgtEl>
                                          <p:spTgt spid="8909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9090">
                                            <p:txEl>
                                              <p:pRg st="4" end="4"/>
                                            </p:txEl>
                                          </p:spTgt>
                                        </p:tgtEl>
                                        <p:attrNameLst>
                                          <p:attrName>style.visibility</p:attrName>
                                        </p:attrNameLst>
                                      </p:cBhvr>
                                      <p:to>
                                        <p:strVal val="visible"/>
                                      </p:to>
                                    </p:set>
                                    <p:anim calcmode="lin" valueType="num">
                                      <p:cBhvr additive="base">
                                        <p:cTn id="19" dur="500" fill="hold"/>
                                        <p:tgtEl>
                                          <p:spTgt spid="8909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0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7" name="Object 2">
            <a:extLst>
              <a:ext uri="{FF2B5EF4-FFF2-40B4-BE49-F238E27FC236}">
                <a16:creationId xmlns:a16="http://schemas.microsoft.com/office/drawing/2014/main" id="{CB567C6E-4421-4ACF-B3CE-D0B3C83CA32E}"/>
              </a:ext>
            </a:extLst>
          </p:cNvPr>
          <p:cNvGraphicFramePr>
            <a:graphicFrameLocks noChangeAspect="1"/>
          </p:cNvGraphicFramePr>
          <p:nvPr/>
        </p:nvGraphicFramePr>
        <p:xfrm>
          <a:off x="2411413" y="549275"/>
          <a:ext cx="5256212" cy="5199063"/>
        </p:xfrm>
        <a:graphic>
          <a:graphicData uri="http://schemas.openxmlformats.org/presentationml/2006/ole">
            <mc:AlternateContent xmlns:mc="http://schemas.openxmlformats.org/markup-compatibility/2006">
              <mc:Choice xmlns:v="urn:schemas-microsoft-com:vml" Requires="v">
                <p:oleObj spid="_x0000_s14339" r:id="rId3" imgW="10259857" imgH="9457143" progId="MSPhotoEd.3">
                  <p:embed/>
                </p:oleObj>
              </mc:Choice>
              <mc:Fallback>
                <p:oleObj r:id="rId3" imgW="10259857" imgH="9457143"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549275"/>
                        <a:ext cx="5256212"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38" name="Text Box 3">
            <a:extLst>
              <a:ext uri="{FF2B5EF4-FFF2-40B4-BE49-F238E27FC236}">
                <a16:creationId xmlns:a16="http://schemas.microsoft.com/office/drawing/2014/main" id="{6E0FD1FB-7F8C-42BC-9870-CF8F5EEB3B16}"/>
              </a:ext>
            </a:extLst>
          </p:cNvPr>
          <p:cNvSpPr txBox="1">
            <a:spLocks noChangeArrowheads="1"/>
          </p:cNvSpPr>
          <p:nvPr/>
        </p:nvSpPr>
        <p:spPr bwMode="auto">
          <a:xfrm>
            <a:off x="1116013" y="1989138"/>
            <a:ext cx="922337"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r>
              <a:rPr lang="zh-CN" altLang="en-US" sz="4800" b="1">
                <a:latin typeface="Times New Roman" panose="02020603050405020304" pitchFamily="18" charset="0"/>
              </a:rPr>
              <a:t>蟹状星云</a:t>
            </a:r>
            <a:endParaRPr lang="zh-CN" altLang="en-US" sz="480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2B262C92-BD49-4EE1-B243-3E21DF286384}"/>
              </a:ext>
            </a:extLst>
          </p:cNvPr>
          <p:cNvSpPr>
            <a:spLocks noChangeArrowheads="1"/>
          </p:cNvSpPr>
          <p:nvPr/>
        </p:nvSpPr>
        <p:spPr bwMode="auto">
          <a:xfrm>
            <a:off x="1060450" y="260350"/>
            <a:ext cx="7443788" cy="589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lang="en-US" altLang="zh-CN" sz="5400" b="1"/>
              <a:t>         </a:t>
            </a:r>
            <a:r>
              <a:rPr lang="zh-CN" altLang="en-US" sz="3200" b="1">
                <a:latin typeface="楷体_GB2312" pitchFamily="49" charset="-122"/>
                <a:ea typeface="楷体_GB2312" pitchFamily="49" charset="-122"/>
              </a:rPr>
              <a:t>蟹状星云能源之谜</a:t>
            </a:r>
          </a:p>
          <a:p>
            <a:pPr lvl="2" eaLnBrk="0" hangingPunct="0">
              <a:lnSpc>
                <a:spcPct val="120000"/>
              </a:lnSpc>
            </a:pPr>
            <a:r>
              <a:rPr lang="zh-CN" altLang="en-US" sz="3600">
                <a:latin typeface="楷体_GB2312" pitchFamily="49" charset="-122"/>
                <a:ea typeface="楷体_GB2312" pitchFamily="49" charset="-122"/>
              </a:rPr>
              <a:t>    </a:t>
            </a:r>
            <a:r>
              <a:rPr lang="zh-CN" altLang="en-US" sz="2800" b="1">
                <a:latin typeface="楷体_GB2312" pitchFamily="49" charset="-122"/>
                <a:ea typeface="楷体_GB2312" pitchFamily="49" charset="-122"/>
              </a:rPr>
              <a:t>蟹状星云：射电、光学、</a:t>
            </a:r>
            <a:r>
              <a:rPr lang="en-US" altLang="zh-CN" sz="2800" b="1">
                <a:latin typeface="楷体_GB2312" pitchFamily="49" charset="-122"/>
                <a:ea typeface="楷体_GB2312" pitchFamily="49" charset="-122"/>
              </a:rPr>
              <a:t>X</a:t>
            </a:r>
            <a:r>
              <a:rPr lang="zh-CN" altLang="en-US" sz="2800" b="1">
                <a:latin typeface="楷体_GB2312" pitchFamily="49" charset="-122"/>
                <a:ea typeface="楷体_GB2312" pitchFamily="49" charset="-122"/>
              </a:rPr>
              <a:t>和</a:t>
            </a:r>
            <a:r>
              <a:rPr lang="en-US" altLang="zh-CN" sz="2800" b="1">
                <a:latin typeface="楷体_GB2312" pitchFamily="49" charset="-122"/>
                <a:ea typeface="楷体_GB2312" pitchFamily="49" charset="-122"/>
              </a:rPr>
              <a:t>γ</a:t>
            </a:r>
            <a:r>
              <a:rPr lang="zh-CN" altLang="en-US" sz="2800" b="1">
                <a:latin typeface="楷体_GB2312" pitchFamily="49" charset="-122"/>
                <a:ea typeface="楷体_GB2312" pitchFamily="49" charset="-122"/>
              </a:rPr>
              <a:t>射线辐</a:t>
            </a:r>
          </a:p>
          <a:p>
            <a:pPr lvl="2" eaLnBrk="0" hangingPunct="0">
              <a:lnSpc>
                <a:spcPct val="120000"/>
              </a:lnSpc>
            </a:pPr>
            <a:r>
              <a:rPr lang="zh-CN" altLang="en-US" sz="2800" b="1">
                <a:latin typeface="楷体_GB2312" pitchFamily="49" charset="-122"/>
                <a:ea typeface="楷体_GB2312" pitchFamily="49" charset="-122"/>
              </a:rPr>
              <a:t>射。把蟹状星云所有频率上的辐射加起</a:t>
            </a:r>
          </a:p>
          <a:p>
            <a:pPr lvl="2" eaLnBrk="0" hangingPunct="0">
              <a:lnSpc>
                <a:spcPct val="120000"/>
              </a:lnSpc>
            </a:pPr>
            <a:r>
              <a:rPr lang="zh-CN" altLang="en-US" sz="2800" b="1">
                <a:latin typeface="楷体_GB2312" pitchFamily="49" charset="-122"/>
                <a:ea typeface="楷体_GB2312" pitchFamily="49" charset="-122"/>
              </a:rPr>
              <a:t>来，相当于十万个太阳的辐射。一团稀薄</a:t>
            </a:r>
          </a:p>
          <a:p>
            <a:pPr lvl="2" eaLnBrk="0" hangingPunct="0">
              <a:lnSpc>
                <a:spcPct val="120000"/>
              </a:lnSpc>
            </a:pPr>
            <a:r>
              <a:rPr lang="zh-CN" altLang="en-US" sz="2800" b="1">
                <a:latin typeface="楷体_GB2312" pitchFamily="49" charset="-122"/>
                <a:ea typeface="楷体_GB2312" pitchFamily="49" charset="-122"/>
              </a:rPr>
              <a:t>的气体，其能量来自何方？</a:t>
            </a:r>
          </a:p>
          <a:p>
            <a:pPr lvl="2" eaLnBrk="0" hangingPunct="0">
              <a:lnSpc>
                <a:spcPct val="120000"/>
              </a:lnSpc>
            </a:pPr>
            <a:r>
              <a:rPr lang="zh-CN" altLang="en-US" sz="2800" b="1">
                <a:latin typeface="楷体_GB2312" pitchFamily="49" charset="-122"/>
                <a:ea typeface="楷体_GB2312" pitchFamily="49" charset="-122"/>
              </a:rPr>
              <a:t>    光学观测发现蟹状星云在膨胀，每年大</a:t>
            </a:r>
          </a:p>
          <a:p>
            <a:pPr lvl="2" eaLnBrk="0" hangingPunct="0">
              <a:lnSpc>
                <a:spcPct val="120000"/>
              </a:lnSpc>
            </a:pPr>
            <a:r>
              <a:rPr lang="zh-CN" altLang="en-US" sz="2800" b="1">
                <a:latin typeface="楷体_GB2312" pitchFamily="49" charset="-122"/>
                <a:ea typeface="楷体_GB2312" pitchFamily="49" charset="-122"/>
              </a:rPr>
              <a:t>约</a:t>
            </a:r>
            <a:r>
              <a:rPr lang="en-US" altLang="zh-CN" sz="2800" b="1">
                <a:latin typeface="楷体_GB2312" pitchFamily="49" charset="-122"/>
                <a:ea typeface="楷体_GB2312" pitchFamily="49" charset="-122"/>
              </a:rPr>
              <a:t>0.2</a:t>
            </a:r>
            <a:r>
              <a:rPr lang="zh-CN" altLang="en-US" sz="2800" b="1">
                <a:latin typeface="楷体_GB2312" pitchFamily="49" charset="-122"/>
                <a:ea typeface="楷体_GB2312" pitchFamily="49" charset="-122"/>
              </a:rPr>
              <a:t>角秒左右，而且膨胀速度在加快。星</a:t>
            </a:r>
          </a:p>
          <a:p>
            <a:pPr lvl="2" eaLnBrk="0" hangingPunct="0">
              <a:lnSpc>
                <a:spcPct val="120000"/>
              </a:lnSpc>
            </a:pPr>
            <a:r>
              <a:rPr lang="zh-CN" altLang="en-US" sz="2800" b="1">
                <a:latin typeface="楷体_GB2312" pitchFamily="49" charset="-122"/>
                <a:ea typeface="楷体_GB2312" pitchFamily="49" charset="-122"/>
              </a:rPr>
              <a:t>云膨胀加速度的能量由谁来提供？同步辐</a:t>
            </a:r>
          </a:p>
          <a:p>
            <a:pPr lvl="2" eaLnBrk="0" hangingPunct="0">
              <a:lnSpc>
                <a:spcPct val="120000"/>
              </a:lnSpc>
            </a:pPr>
            <a:r>
              <a:rPr lang="zh-CN" altLang="en-US" sz="2800" b="1">
                <a:latin typeface="楷体_GB2312" pitchFamily="49" charset="-122"/>
                <a:ea typeface="楷体_GB2312" pitchFamily="49" charset="-122"/>
              </a:rPr>
              <a:t>射：高能带电粒子＋磁场，高能电子来自</a:t>
            </a:r>
          </a:p>
          <a:p>
            <a:pPr lvl="2" eaLnBrk="0" hangingPunct="0">
              <a:lnSpc>
                <a:spcPct val="120000"/>
              </a:lnSpc>
            </a:pPr>
            <a:r>
              <a:rPr lang="zh-CN" altLang="en-US" sz="2800" b="1">
                <a:latin typeface="楷体_GB2312" pitchFamily="49" charset="-122"/>
                <a:ea typeface="楷体_GB2312" pitchFamily="49" charset="-122"/>
              </a:rPr>
              <a:t>何方？磁场是怎样形成的？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1138">
                                            <p:txEl>
                                              <p:pRg st="1" end="1"/>
                                            </p:txEl>
                                          </p:spTgt>
                                        </p:tgtEl>
                                        <p:attrNameLst>
                                          <p:attrName>style.visibility</p:attrName>
                                        </p:attrNameLst>
                                      </p:cBhvr>
                                      <p:to>
                                        <p:strVal val="visible"/>
                                      </p:to>
                                    </p:set>
                                    <p:anim calcmode="lin" valueType="num">
                                      <p:cBhvr additive="base">
                                        <p:cTn id="7" dur="500" fill="hold"/>
                                        <p:tgtEl>
                                          <p:spTgt spid="911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113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1138">
                                            <p:txEl>
                                              <p:pRg st="2" end="2"/>
                                            </p:txEl>
                                          </p:spTgt>
                                        </p:tgtEl>
                                        <p:attrNameLst>
                                          <p:attrName>style.visibility</p:attrName>
                                        </p:attrNameLst>
                                      </p:cBhvr>
                                      <p:to>
                                        <p:strVal val="visible"/>
                                      </p:to>
                                    </p:set>
                                    <p:anim calcmode="lin" valueType="num">
                                      <p:cBhvr additive="base">
                                        <p:cTn id="11" dur="500" fill="hold"/>
                                        <p:tgtEl>
                                          <p:spTgt spid="9113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1138">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1138">
                                            <p:txEl>
                                              <p:pRg st="3" end="3"/>
                                            </p:txEl>
                                          </p:spTgt>
                                        </p:tgtEl>
                                        <p:attrNameLst>
                                          <p:attrName>style.visibility</p:attrName>
                                        </p:attrNameLst>
                                      </p:cBhvr>
                                      <p:to>
                                        <p:strVal val="visible"/>
                                      </p:to>
                                    </p:set>
                                    <p:anim calcmode="lin" valueType="num">
                                      <p:cBhvr additive="base">
                                        <p:cTn id="15" dur="500" fill="hold"/>
                                        <p:tgtEl>
                                          <p:spTgt spid="9113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113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1138">
                                            <p:txEl>
                                              <p:pRg st="4" end="4"/>
                                            </p:txEl>
                                          </p:spTgt>
                                        </p:tgtEl>
                                        <p:attrNameLst>
                                          <p:attrName>style.visibility</p:attrName>
                                        </p:attrNameLst>
                                      </p:cBhvr>
                                      <p:to>
                                        <p:strVal val="visible"/>
                                      </p:to>
                                    </p:set>
                                    <p:anim calcmode="lin" valueType="num">
                                      <p:cBhvr additive="base">
                                        <p:cTn id="19" dur="500" fill="hold"/>
                                        <p:tgtEl>
                                          <p:spTgt spid="911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11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1138">
                                            <p:txEl>
                                              <p:pRg st="5" end="5"/>
                                            </p:txEl>
                                          </p:spTgt>
                                        </p:tgtEl>
                                        <p:attrNameLst>
                                          <p:attrName>style.visibility</p:attrName>
                                        </p:attrNameLst>
                                      </p:cBhvr>
                                      <p:to>
                                        <p:strVal val="visible"/>
                                      </p:to>
                                    </p:set>
                                    <p:anim calcmode="lin" valueType="num">
                                      <p:cBhvr additive="base">
                                        <p:cTn id="25" dur="500" fill="hold"/>
                                        <p:tgtEl>
                                          <p:spTgt spid="9113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113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1138">
                                            <p:txEl>
                                              <p:pRg st="6" end="6"/>
                                            </p:txEl>
                                          </p:spTgt>
                                        </p:tgtEl>
                                        <p:attrNameLst>
                                          <p:attrName>style.visibility</p:attrName>
                                        </p:attrNameLst>
                                      </p:cBhvr>
                                      <p:to>
                                        <p:strVal val="visible"/>
                                      </p:to>
                                    </p:set>
                                    <p:anim calcmode="lin" valueType="num">
                                      <p:cBhvr additive="base">
                                        <p:cTn id="29" dur="500" fill="hold"/>
                                        <p:tgtEl>
                                          <p:spTgt spid="9113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113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138">
                                            <p:txEl>
                                              <p:pRg st="7" end="7"/>
                                            </p:txEl>
                                          </p:spTgt>
                                        </p:tgtEl>
                                        <p:attrNameLst>
                                          <p:attrName>style.visibility</p:attrName>
                                        </p:attrNameLst>
                                      </p:cBhvr>
                                      <p:to>
                                        <p:strVal val="visible"/>
                                      </p:to>
                                    </p:set>
                                    <p:anim calcmode="lin" valueType="num">
                                      <p:cBhvr additive="base">
                                        <p:cTn id="33" dur="500" fill="hold"/>
                                        <p:tgtEl>
                                          <p:spTgt spid="9113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113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138">
                                            <p:txEl>
                                              <p:pRg st="8" end="8"/>
                                            </p:txEl>
                                          </p:spTgt>
                                        </p:tgtEl>
                                        <p:attrNameLst>
                                          <p:attrName>style.visibility</p:attrName>
                                        </p:attrNameLst>
                                      </p:cBhvr>
                                      <p:to>
                                        <p:strVal val="visible"/>
                                      </p:to>
                                    </p:set>
                                    <p:anim calcmode="lin" valueType="num">
                                      <p:cBhvr additive="base">
                                        <p:cTn id="37" dur="500" fill="hold"/>
                                        <p:tgtEl>
                                          <p:spTgt spid="9113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1138">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1138">
                                            <p:txEl>
                                              <p:pRg st="9" end="9"/>
                                            </p:txEl>
                                          </p:spTgt>
                                        </p:tgtEl>
                                        <p:attrNameLst>
                                          <p:attrName>style.visibility</p:attrName>
                                        </p:attrNameLst>
                                      </p:cBhvr>
                                      <p:to>
                                        <p:strVal val="visible"/>
                                      </p:to>
                                    </p:set>
                                    <p:anim calcmode="lin" valueType="num">
                                      <p:cBhvr additive="base">
                                        <p:cTn id="41" dur="500" fill="hold"/>
                                        <p:tgtEl>
                                          <p:spTgt spid="91138">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113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a:extLst>
              <a:ext uri="{FF2B5EF4-FFF2-40B4-BE49-F238E27FC236}">
                <a16:creationId xmlns:a16="http://schemas.microsoft.com/office/drawing/2014/main" id="{5AC2DB2C-18C2-48FE-8DB9-BCF28F997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2625"/>
            <a:ext cx="7848600"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ext Box 3">
            <a:extLst>
              <a:ext uri="{FF2B5EF4-FFF2-40B4-BE49-F238E27FC236}">
                <a16:creationId xmlns:a16="http://schemas.microsoft.com/office/drawing/2014/main" id="{B482718D-7169-41DA-B004-E8AA6ED9398F}"/>
              </a:ext>
            </a:extLst>
          </p:cNvPr>
          <p:cNvSpPr txBox="1">
            <a:spLocks noChangeArrowheads="1"/>
          </p:cNvSpPr>
          <p:nvPr/>
        </p:nvSpPr>
        <p:spPr bwMode="auto">
          <a:xfrm>
            <a:off x="6102350" y="1030288"/>
            <a:ext cx="1708150" cy="7016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000">
                <a:latin typeface="Times New Roman" panose="02020603050405020304" pitchFamily="18" charset="0"/>
              </a:rPr>
              <a:t>脉冲星</a:t>
            </a:r>
            <a:endParaRPr lang="zh-CN" altLang="en-US" sz="4400">
              <a:latin typeface="Times New Roman" panose="02020603050405020304" pitchFamily="18" charset="0"/>
            </a:endParaRPr>
          </a:p>
        </p:txBody>
      </p:sp>
      <p:sp>
        <p:nvSpPr>
          <p:cNvPr id="16387" name="Line 4">
            <a:extLst>
              <a:ext uri="{FF2B5EF4-FFF2-40B4-BE49-F238E27FC236}">
                <a16:creationId xmlns:a16="http://schemas.microsoft.com/office/drawing/2014/main" id="{079938CF-B6D6-4DE8-9E29-A3FBCE4F909F}"/>
              </a:ext>
            </a:extLst>
          </p:cNvPr>
          <p:cNvSpPr>
            <a:spLocks noChangeShapeType="1"/>
          </p:cNvSpPr>
          <p:nvPr/>
        </p:nvSpPr>
        <p:spPr bwMode="auto">
          <a:xfrm flipH="1">
            <a:off x="6324600" y="1752600"/>
            <a:ext cx="2286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B0A6DD15-5C75-4437-A29F-11CE7F90A4EC}"/>
              </a:ext>
            </a:extLst>
          </p:cNvPr>
          <p:cNvSpPr>
            <a:spLocks noChangeArrowheads="1"/>
          </p:cNvSpPr>
          <p:nvPr/>
        </p:nvSpPr>
        <p:spPr bwMode="auto">
          <a:xfrm>
            <a:off x="971550" y="981075"/>
            <a:ext cx="7561263"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lang="en-US" altLang="zh-CN" sz="5400" b="1">
                <a:latin typeface="Times New Roman" panose="02020603050405020304" pitchFamily="18" charset="0"/>
              </a:rPr>
              <a:t>             </a:t>
            </a:r>
            <a:r>
              <a:rPr lang="zh-CN" altLang="en-US" sz="3200" b="1">
                <a:latin typeface="楷体_GB2312" pitchFamily="49" charset="-122"/>
                <a:ea typeface="楷体_GB2312" pitchFamily="49" charset="-122"/>
              </a:rPr>
              <a:t>帕齐尼预言</a:t>
            </a:r>
          </a:p>
          <a:p>
            <a:pPr eaLnBrk="0" hangingPunct="0">
              <a:lnSpc>
                <a:spcPct val="120000"/>
              </a:lnSpc>
            </a:pPr>
            <a:r>
              <a:rPr lang="zh-CN" altLang="en-US" sz="4000" b="1">
                <a:latin typeface="楷体_GB2312" pitchFamily="49" charset="-122"/>
                <a:ea typeface="楷体_GB2312" pitchFamily="49" charset="-122"/>
              </a:rPr>
              <a:t>      </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1967</a:t>
            </a:r>
            <a:r>
              <a:rPr lang="zh-CN" altLang="en-US" sz="2800" b="1">
                <a:latin typeface="楷体_GB2312" pitchFamily="49" charset="-122"/>
                <a:ea typeface="楷体_GB2312" pitchFamily="49" charset="-122"/>
              </a:rPr>
              <a:t>年发现脉冲星之前）</a:t>
            </a:r>
          </a:p>
          <a:p>
            <a:pPr lvl="2" eaLnBrk="0" hangingPunct="0">
              <a:lnSpc>
                <a:spcPct val="120000"/>
              </a:lnSpc>
            </a:pPr>
            <a:r>
              <a:rPr lang="zh-CN" altLang="en-US" sz="3600">
                <a:latin typeface="楷体_GB2312" pitchFamily="49" charset="-122"/>
                <a:ea typeface="楷体_GB2312" pitchFamily="49" charset="-122"/>
              </a:rPr>
              <a:t>   </a:t>
            </a:r>
            <a:r>
              <a:rPr lang="zh-CN" altLang="en-US" sz="3200" b="1">
                <a:latin typeface="楷体_GB2312" pitchFamily="49" charset="-122"/>
                <a:ea typeface="楷体_GB2312" pitchFamily="49" charset="-122"/>
              </a:rPr>
              <a:t>蟹状星云中的一颗中子星，每秒自转多次，具有很强的磁场，提供蟹状星云所需的能量。</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休伊什——乔斯琳">
            <a:extLst>
              <a:ext uri="{FF2B5EF4-FFF2-40B4-BE49-F238E27FC236}">
                <a16:creationId xmlns:a16="http://schemas.microsoft.com/office/drawing/2014/main" id="{7F301C12-B7FC-4B85-B318-9084636C9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60350"/>
            <a:ext cx="8012113"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 Box 3">
            <a:extLst>
              <a:ext uri="{FF2B5EF4-FFF2-40B4-BE49-F238E27FC236}">
                <a16:creationId xmlns:a16="http://schemas.microsoft.com/office/drawing/2014/main" id="{F4426F82-5CF5-4B3D-AF10-7E47586E835C}"/>
              </a:ext>
            </a:extLst>
          </p:cNvPr>
          <p:cNvSpPr txBox="1">
            <a:spLocks noChangeArrowheads="1"/>
          </p:cNvSpPr>
          <p:nvPr/>
        </p:nvSpPr>
        <p:spPr bwMode="auto">
          <a:xfrm>
            <a:off x="2339975" y="6278563"/>
            <a:ext cx="48244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a:latin typeface="Times New Roman" panose="02020603050405020304" pitchFamily="18" charset="0"/>
                <a:ea typeface="楷体_GB2312" pitchFamily="49" charset="-122"/>
              </a:rPr>
              <a:t>贝尔和休伊什发现脉冲星</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12F3DB6C-44F5-49E3-89F0-D412F011C80F}"/>
              </a:ext>
            </a:extLst>
          </p:cNvPr>
          <p:cNvSpPr>
            <a:spLocks noChangeArrowheads="1"/>
          </p:cNvSpPr>
          <p:nvPr/>
        </p:nvSpPr>
        <p:spPr bwMode="auto">
          <a:xfrm>
            <a:off x="900113" y="981075"/>
            <a:ext cx="7878762"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sz="3200" b="1">
                <a:latin typeface="宋体" panose="02010600030101010101" pitchFamily="2" charset="-122"/>
              </a:rPr>
              <a:t>     </a:t>
            </a:r>
            <a:r>
              <a:rPr lang="zh-CN" altLang="en-US" sz="3600" b="1">
                <a:latin typeface="楷体_GB2312" pitchFamily="49" charset="-122"/>
                <a:ea typeface="楷体_GB2312" pitchFamily="49" charset="-122"/>
              </a:rPr>
              <a:t>贝尔发现不寻常</a:t>
            </a:r>
            <a:r>
              <a:rPr lang="zh-CN" altLang="en-US" sz="3600" b="1">
                <a:latin typeface="Courier New" panose="02070309020205020404" pitchFamily="49" charset="0"/>
                <a:ea typeface="楷体_GB2312" pitchFamily="49" charset="-122"/>
              </a:rPr>
              <a:t>“</a:t>
            </a:r>
            <a:r>
              <a:rPr lang="zh-CN" altLang="en-US" sz="3600" b="1">
                <a:latin typeface="楷体_GB2312" pitchFamily="49" charset="-122"/>
                <a:ea typeface="楷体_GB2312" pitchFamily="49" charset="-122"/>
              </a:rPr>
              <a:t> 闪烁源</a:t>
            </a:r>
            <a:r>
              <a:rPr lang="zh-CN" altLang="en-US" sz="3600" b="1">
                <a:latin typeface="Courier New" panose="02070309020205020404" pitchFamily="49" charset="0"/>
                <a:ea typeface="楷体_GB2312" pitchFamily="49" charset="-122"/>
              </a:rPr>
              <a:t>”</a:t>
            </a:r>
            <a:endParaRPr lang="zh-CN" altLang="en-US" sz="3600" b="1">
              <a:latin typeface="楷体_GB2312" pitchFamily="49" charset="-122"/>
              <a:ea typeface="楷体_GB2312" pitchFamily="49" charset="-122"/>
            </a:endParaRPr>
          </a:p>
          <a:p>
            <a:pPr lvl="2" eaLnBrk="0" hangingPunct="0">
              <a:lnSpc>
                <a:spcPct val="120000"/>
              </a:lnSpc>
            </a:pPr>
            <a:r>
              <a:rPr lang="zh-CN" altLang="en-US" sz="4000">
                <a:latin typeface="楷体_GB2312" pitchFamily="49" charset="-122"/>
                <a:ea typeface="楷体_GB2312" pitchFamily="49" charset="-122"/>
              </a:rPr>
              <a:t>    </a:t>
            </a:r>
            <a:r>
              <a:rPr lang="en-US" altLang="zh-CN" sz="3200" b="1">
                <a:latin typeface="楷体_GB2312" pitchFamily="49" charset="-122"/>
                <a:ea typeface="楷体_GB2312" pitchFamily="49" charset="-122"/>
              </a:rPr>
              <a:t>67</a:t>
            </a:r>
            <a:r>
              <a:rPr lang="zh-CN" altLang="en-US" sz="3200" b="1">
                <a:latin typeface="楷体_GB2312" pitchFamily="49" charset="-122"/>
                <a:ea typeface="楷体_GB2312" pitchFamily="49" charset="-122"/>
              </a:rPr>
              <a:t>年</a:t>
            </a:r>
            <a:r>
              <a:rPr lang="en-US" altLang="zh-CN" sz="3200" b="1">
                <a:latin typeface="楷体_GB2312" pitchFamily="49" charset="-122"/>
                <a:ea typeface="楷体_GB2312" pitchFamily="49" charset="-122"/>
              </a:rPr>
              <a:t>8</a:t>
            </a:r>
            <a:r>
              <a:rPr lang="zh-CN" altLang="en-US" sz="3200" b="1">
                <a:latin typeface="楷体_GB2312" pitchFamily="49" charset="-122"/>
                <a:ea typeface="楷体_GB2312" pitchFamily="49" charset="-122"/>
              </a:rPr>
              <a:t>月，贝尔注意到一个发生在深</a:t>
            </a:r>
          </a:p>
          <a:p>
            <a:pPr lvl="2" eaLnBrk="0" hangingPunct="0">
              <a:lnSpc>
                <a:spcPct val="120000"/>
              </a:lnSpc>
            </a:pPr>
            <a:r>
              <a:rPr lang="zh-CN" altLang="en-US" sz="3200" b="1">
                <a:latin typeface="楷体_GB2312" pitchFamily="49" charset="-122"/>
                <a:ea typeface="楷体_GB2312" pitchFamily="49" charset="-122"/>
              </a:rPr>
              <a:t>夜的</a:t>
            </a:r>
            <a:r>
              <a:rPr lang="zh-CN" altLang="en-US" sz="3200" b="1">
                <a:latin typeface="Times New Roman" panose="02020603050405020304" pitchFamily="18" charset="0"/>
                <a:ea typeface="楷体_GB2312" pitchFamily="49" charset="-122"/>
              </a:rPr>
              <a:t>“</a:t>
            </a:r>
            <a:r>
              <a:rPr lang="zh-CN" altLang="en-US" sz="3200" b="1">
                <a:latin typeface="楷体_GB2312" pitchFamily="49" charset="-122"/>
                <a:ea typeface="楷体_GB2312" pitchFamily="49" charset="-122"/>
              </a:rPr>
              <a:t>闪烁源</a:t>
            </a:r>
            <a:r>
              <a:rPr lang="zh-CN" altLang="en-US" sz="3200" b="1">
                <a:latin typeface="Times New Roman" panose="02020603050405020304" pitchFamily="18" charset="0"/>
                <a:ea typeface="楷体_GB2312" pitchFamily="49" charset="-122"/>
              </a:rPr>
              <a:t>”</a:t>
            </a:r>
            <a:r>
              <a:rPr lang="zh-CN" altLang="en-US" sz="3200" b="1">
                <a:latin typeface="楷体_GB2312" pitchFamily="49" charset="-122"/>
                <a:ea typeface="楷体_GB2312" pitchFamily="49" charset="-122"/>
              </a:rPr>
              <a:t>。夜晚太阳风很弱，强</a:t>
            </a:r>
          </a:p>
          <a:p>
            <a:pPr lvl="2" eaLnBrk="0" hangingPunct="0">
              <a:lnSpc>
                <a:spcPct val="120000"/>
              </a:lnSpc>
            </a:pPr>
            <a:r>
              <a:rPr lang="zh-CN" altLang="en-US" sz="3200" b="1">
                <a:latin typeface="楷体_GB2312" pitchFamily="49" charset="-122"/>
                <a:ea typeface="楷体_GB2312" pitchFamily="49" charset="-122"/>
              </a:rPr>
              <a:t>闪烁源是不会发生在夜晚的。</a:t>
            </a:r>
          </a:p>
          <a:p>
            <a:pPr lvl="2" eaLnBrk="0" hangingPunct="0">
              <a:lnSpc>
                <a:spcPct val="120000"/>
              </a:lnSpc>
            </a:pPr>
            <a:r>
              <a:rPr lang="zh-CN" altLang="en-US" sz="3200" b="1">
                <a:latin typeface="楷体_GB2312" pitchFamily="49" charset="-122"/>
                <a:ea typeface="楷体_GB2312" pitchFamily="49" charset="-122"/>
              </a:rPr>
              <a:t>    在排除了人为干扰和确认这个信号</a:t>
            </a:r>
          </a:p>
          <a:p>
            <a:pPr lvl="2" eaLnBrk="0" hangingPunct="0">
              <a:lnSpc>
                <a:spcPct val="120000"/>
              </a:lnSpc>
            </a:pPr>
            <a:r>
              <a:rPr lang="zh-CN" altLang="en-US" sz="3200" b="1">
                <a:latin typeface="楷体_GB2312" pitchFamily="49" charset="-122"/>
                <a:ea typeface="楷体_GB2312" pitchFamily="49" charset="-122"/>
              </a:rPr>
              <a:t>遵守恒星时以后，休伊什认为可能是</a:t>
            </a:r>
          </a:p>
          <a:p>
            <a:pPr lvl="2" eaLnBrk="0" hangingPunct="0">
              <a:lnSpc>
                <a:spcPct val="120000"/>
              </a:lnSpc>
            </a:pPr>
            <a:r>
              <a:rPr lang="zh-CN" altLang="en-US" sz="3200" b="1">
                <a:latin typeface="楷体_GB2312" pitchFamily="49" charset="-122"/>
                <a:ea typeface="楷体_GB2312" pitchFamily="49" charset="-122"/>
              </a:rPr>
              <a:t>一颗来自太阳系之外的射电耀星。</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a:extLst>
              <a:ext uri="{FF2B5EF4-FFF2-40B4-BE49-F238E27FC236}">
                <a16:creationId xmlns:a16="http://schemas.microsoft.com/office/drawing/2014/main" id="{37E5AB9E-D8CB-4AA5-A49A-6AEB9E100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304800"/>
            <a:ext cx="859155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ext Box 3">
            <a:extLst>
              <a:ext uri="{FF2B5EF4-FFF2-40B4-BE49-F238E27FC236}">
                <a16:creationId xmlns:a16="http://schemas.microsoft.com/office/drawing/2014/main" id="{6D8E9918-7F87-4D73-8865-EE5A9C694621}"/>
              </a:ext>
            </a:extLst>
          </p:cNvPr>
          <p:cNvSpPr txBox="1">
            <a:spLocks noChangeArrowheads="1"/>
          </p:cNvSpPr>
          <p:nvPr/>
        </p:nvSpPr>
        <p:spPr bwMode="auto">
          <a:xfrm>
            <a:off x="1476375" y="5589588"/>
            <a:ext cx="6675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a:latin typeface="楷体_GB2312" pitchFamily="49" charset="-122"/>
                <a:ea typeface="楷体_GB2312" pitchFamily="49" charset="-122"/>
              </a:rPr>
              <a:t>1967</a:t>
            </a:r>
            <a:r>
              <a:rPr lang="zh-CN" altLang="en-US" sz="3600" b="1">
                <a:latin typeface="楷体_GB2312" pitchFamily="49" charset="-122"/>
                <a:ea typeface="楷体_GB2312" pitchFamily="49" charset="-122"/>
              </a:rPr>
              <a:t>年</a:t>
            </a:r>
            <a:r>
              <a:rPr lang="en-US" altLang="zh-CN" sz="3600" b="1">
                <a:latin typeface="楷体_GB2312" pitchFamily="49" charset="-122"/>
                <a:ea typeface="楷体_GB2312" pitchFamily="49" charset="-122"/>
              </a:rPr>
              <a:t>8</a:t>
            </a:r>
            <a:r>
              <a:rPr lang="zh-CN" altLang="en-US" sz="3600" b="1">
                <a:latin typeface="楷体_GB2312" pitchFamily="49" charset="-122"/>
                <a:ea typeface="楷体_GB2312" pitchFamily="49" charset="-122"/>
              </a:rPr>
              <a:t>月</a:t>
            </a:r>
            <a:r>
              <a:rPr lang="en-US" altLang="zh-CN" sz="3600" b="1">
                <a:latin typeface="楷体_GB2312" pitchFamily="49" charset="-122"/>
                <a:ea typeface="楷体_GB2312" pitchFamily="49" charset="-122"/>
              </a:rPr>
              <a:t>6</a:t>
            </a:r>
            <a:r>
              <a:rPr lang="zh-CN" altLang="en-US" sz="3600" b="1">
                <a:latin typeface="楷体_GB2312" pitchFamily="49" charset="-122"/>
                <a:ea typeface="楷体_GB2312" pitchFamily="49" charset="-122"/>
              </a:rPr>
              <a:t>日发现脉冲星的纪录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16F96FB0-A736-49A6-BAFF-20BD5EED0706}"/>
              </a:ext>
            </a:extLst>
          </p:cNvPr>
          <p:cNvSpPr txBox="1">
            <a:spLocks noChangeArrowheads="1"/>
          </p:cNvSpPr>
          <p:nvPr/>
        </p:nvSpPr>
        <p:spPr bwMode="auto">
          <a:xfrm>
            <a:off x="971550" y="620713"/>
            <a:ext cx="67691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3200" b="1">
                <a:latin typeface="楷体_GB2312" pitchFamily="49" charset="-122"/>
                <a:ea typeface="楷体_GB2312" pitchFamily="49" charset="-122"/>
              </a:rPr>
              <a:t>3.</a:t>
            </a:r>
            <a:r>
              <a:rPr lang="zh-CN" altLang="en-US" sz="3200" b="1">
                <a:latin typeface="楷体_GB2312" pitchFamily="49" charset="-122"/>
                <a:ea typeface="楷体_GB2312" pitchFamily="49" charset="-122"/>
              </a:rPr>
              <a:t>脉冲星的观测特性</a:t>
            </a:r>
          </a:p>
          <a:p>
            <a:pPr eaLnBrk="0" hangingPunct="0"/>
            <a:endParaRPr lang="zh-CN" altLang="en-US" sz="3200" b="1">
              <a:latin typeface="楷体_GB2312" pitchFamily="49" charset="-122"/>
              <a:ea typeface="楷体_GB2312" pitchFamily="49" charset="-122"/>
            </a:endParaRPr>
          </a:p>
          <a:p>
            <a:pPr eaLnBrk="0" hangingPunct="0">
              <a:lnSpc>
                <a:spcPct val="120000"/>
              </a:lnSpc>
            </a:pPr>
            <a:r>
              <a:rPr lang="zh-CN" altLang="en-US" sz="4000" b="1">
                <a:latin typeface="楷体_GB2312" pitchFamily="49" charset="-122"/>
                <a:ea typeface="楷体_GB2312" pitchFamily="49" charset="-122"/>
              </a:rPr>
              <a:t>    </a:t>
            </a:r>
            <a:r>
              <a:rPr lang="zh-CN" altLang="en-US" sz="2800" b="1">
                <a:latin typeface="楷体_GB2312" pitchFamily="49" charset="-122"/>
                <a:ea typeface="楷体_GB2312" pitchFamily="49" charset="-122"/>
              </a:rPr>
              <a:t>脉动的射电辐射而得名。周期很短</a:t>
            </a:r>
          </a:p>
          <a:p>
            <a:pPr eaLnBrk="0" hangingPunct="0">
              <a:lnSpc>
                <a:spcPct val="120000"/>
              </a:lnSpc>
            </a:pPr>
            <a:r>
              <a:rPr lang="en-US" altLang="zh-CN" sz="2800" b="1">
                <a:latin typeface="楷体_GB2312" pitchFamily="49" charset="-122"/>
                <a:ea typeface="楷体_GB2312" pitchFamily="49" charset="-122"/>
              </a:rPr>
              <a:t>1.5</a:t>
            </a:r>
            <a:r>
              <a:rPr lang="zh-CN" altLang="zh-CN" sz="2800" b="1">
                <a:latin typeface="楷体_GB2312" pitchFamily="49" charset="-122"/>
                <a:ea typeface="楷体_GB2312" pitchFamily="49" charset="-122"/>
              </a:rPr>
              <a:t>毫秒～8.5</a:t>
            </a:r>
            <a:r>
              <a:rPr lang="zh-CN" altLang="en-US" sz="2800" b="1">
                <a:latin typeface="楷体_GB2312" pitchFamily="49" charset="-122"/>
                <a:ea typeface="楷体_GB2312" pitchFamily="49" charset="-122"/>
              </a:rPr>
              <a:t>秒， 十分稳定，可以和地</a:t>
            </a:r>
          </a:p>
          <a:p>
            <a:pPr eaLnBrk="0" hangingPunct="0">
              <a:lnSpc>
                <a:spcPct val="120000"/>
              </a:lnSpc>
            </a:pPr>
            <a:r>
              <a:rPr lang="zh-CN" altLang="en-US" sz="2800" b="1">
                <a:latin typeface="楷体_GB2312" pitchFamily="49" charset="-122"/>
                <a:ea typeface="楷体_GB2312" pitchFamily="49" charset="-122"/>
              </a:rPr>
              <a:t>球上的原子钟比美。    </a:t>
            </a:r>
          </a:p>
          <a:p>
            <a:pPr eaLnBrk="0" hangingPunct="0">
              <a:lnSpc>
                <a:spcPct val="120000"/>
              </a:lnSpc>
            </a:pPr>
            <a:r>
              <a:rPr lang="zh-CN" altLang="en-US" sz="2800" b="1">
                <a:latin typeface="楷体_GB2312" pitchFamily="49" charset="-122"/>
                <a:ea typeface="楷体_GB2312" pitchFamily="49" charset="-122"/>
              </a:rPr>
              <a:t>    脉冲星周期随时间十分缓慢地增加，</a:t>
            </a:r>
          </a:p>
          <a:p>
            <a:pPr eaLnBrk="0" hangingPunct="0">
              <a:lnSpc>
                <a:spcPct val="120000"/>
              </a:lnSpc>
            </a:pPr>
            <a:r>
              <a:rPr lang="zh-CN" altLang="en-US" sz="2800" b="1">
                <a:latin typeface="楷体_GB2312" pitchFamily="49" charset="-122"/>
                <a:ea typeface="楷体_GB2312" pitchFamily="49" charset="-122"/>
              </a:rPr>
              <a:t>变化率非常之小：</a:t>
            </a:r>
          </a:p>
          <a:p>
            <a:pPr eaLnBrk="0" hangingPunct="0"/>
            <a:r>
              <a:rPr lang="zh-CN" altLang="en-US" sz="2800" b="1"/>
              <a:t>                                       </a:t>
            </a:r>
          </a:p>
          <a:p>
            <a:pPr eaLnBrk="0" hangingPunct="0"/>
            <a:r>
              <a:rPr lang="zh-CN" altLang="en-US" sz="2800" b="1"/>
              <a:t>                                      </a:t>
            </a:r>
            <a:r>
              <a:rPr lang="zh-CN" altLang="en-US" sz="2800" b="1">
                <a:latin typeface="楷体_GB2312" pitchFamily="49" charset="-122"/>
                <a:ea typeface="楷体_GB2312" pitchFamily="49" charset="-122"/>
              </a:rPr>
              <a:t>秒</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秒</a:t>
            </a:r>
          </a:p>
          <a:p>
            <a:pPr eaLnBrk="0" hangingPunct="0"/>
            <a:endParaRPr lang="en-US" altLang="zh-CN" sz="2800" b="1"/>
          </a:p>
        </p:txBody>
      </p:sp>
      <p:graphicFrame>
        <p:nvGraphicFramePr>
          <p:cNvPr id="21506" name="Object 3">
            <a:extLst>
              <a:ext uri="{FF2B5EF4-FFF2-40B4-BE49-F238E27FC236}">
                <a16:creationId xmlns:a16="http://schemas.microsoft.com/office/drawing/2014/main" id="{040496F1-9868-4DC4-B44F-D1D1AD61FD2F}"/>
              </a:ext>
            </a:extLst>
          </p:cNvPr>
          <p:cNvGraphicFramePr>
            <a:graphicFrameLocks noChangeAspect="1"/>
          </p:cNvGraphicFramePr>
          <p:nvPr/>
        </p:nvGraphicFramePr>
        <p:xfrm>
          <a:off x="2700338" y="4868863"/>
          <a:ext cx="1800225" cy="447675"/>
        </p:xfrm>
        <a:graphic>
          <a:graphicData uri="http://schemas.openxmlformats.org/presentationml/2006/ole">
            <mc:AlternateContent xmlns:mc="http://schemas.openxmlformats.org/markup-compatibility/2006">
              <mc:Choice xmlns:v="urn:schemas-microsoft-com:vml" Requires="v">
                <p:oleObj spid="_x0000_s21507" r:id="rId3" imgW="813117" imgH="203517" progId="Equation.3">
                  <p:embed/>
                </p:oleObj>
              </mc:Choice>
              <mc:Fallback>
                <p:oleObj r:id="rId3" imgW="813117" imgH="20351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4868863"/>
                        <a:ext cx="18002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6ACEB588-CB98-47AE-94D8-2D1897855E3C}"/>
              </a:ext>
            </a:extLst>
          </p:cNvPr>
          <p:cNvSpPr>
            <a:spLocks noGrp="1" noChangeArrowheads="1"/>
          </p:cNvSpPr>
          <p:nvPr>
            <p:ph type="title"/>
          </p:nvPr>
        </p:nvSpPr>
        <p:spPr>
          <a:xfrm>
            <a:off x="533400" y="495300"/>
            <a:ext cx="7772400" cy="762000"/>
          </a:xfrm>
        </p:spPr>
        <p:txBody>
          <a:bodyPr/>
          <a:lstStyle/>
          <a:p>
            <a:pPr eaLnBrk="1" hangingPunct="1"/>
            <a:r>
              <a:rPr lang="zh-CN" altLang="en-US" sz="3600" b="1">
                <a:latin typeface="楷体_GB2312" pitchFamily="49" charset="-122"/>
                <a:ea typeface="楷体_GB2312" pitchFamily="49" charset="-122"/>
              </a:rPr>
              <a:t>一、 白矮星 </a:t>
            </a:r>
            <a:r>
              <a:rPr lang="en-US" altLang="zh-CN" sz="3600" b="1">
                <a:latin typeface="楷体_GB2312" pitchFamily="49" charset="-122"/>
                <a:ea typeface="楷体_GB2312" pitchFamily="49" charset="-122"/>
              </a:rPr>
              <a:t>(white dwarfs)</a:t>
            </a:r>
            <a:r>
              <a:rPr lang="en-US" altLang="zh-CN">
                <a:ea typeface="楷体_GB2312" pitchFamily="49" charset="-122"/>
              </a:rPr>
              <a:t> </a:t>
            </a:r>
          </a:p>
        </p:txBody>
      </p:sp>
      <p:sp>
        <p:nvSpPr>
          <p:cNvPr id="4098" name="Rectangle 3">
            <a:extLst>
              <a:ext uri="{FF2B5EF4-FFF2-40B4-BE49-F238E27FC236}">
                <a16:creationId xmlns:a16="http://schemas.microsoft.com/office/drawing/2014/main" id="{8CFCB2A6-EF57-4D4E-B5B2-BFF8B9566466}"/>
              </a:ext>
            </a:extLst>
          </p:cNvPr>
          <p:cNvSpPr>
            <a:spLocks noGrp="1" noChangeArrowheads="1"/>
          </p:cNvSpPr>
          <p:nvPr>
            <p:ph idx="1"/>
          </p:nvPr>
        </p:nvSpPr>
        <p:spPr>
          <a:xfrm>
            <a:off x="395288" y="1773238"/>
            <a:ext cx="5689600" cy="4167187"/>
          </a:xfrm>
        </p:spPr>
        <p:txBody>
          <a:bodyPr/>
          <a:lstStyle/>
          <a:p>
            <a:pPr eaLnBrk="1" hangingPunct="1">
              <a:buFontTx/>
              <a:buNone/>
            </a:pPr>
            <a:r>
              <a:rPr lang="en-US" altLang="zh-CN" sz="2800" b="1">
                <a:ea typeface="楷体_GB2312" pitchFamily="49" charset="-122"/>
              </a:rPr>
              <a:t>1. </a:t>
            </a:r>
            <a:r>
              <a:rPr lang="zh-CN" altLang="en-US" sz="2800" b="1">
                <a:ea typeface="楷体_GB2312" pitchFamily="49" charset="-122"/>
              </a:rPr>
              <a:t>发现 </a:t>
            </a:r>
            <a:r>
              <a:rPr lang="en-US" altLang="zh-CN" sz="2800" b="1">
                <a:ea typeface="楷体_GB2312" pitchFamily="49" charset="-122"/>
              </a:rPr>
              <a:t>(1844</a:t>
            </a:r>
            <a:r>
              <a:rPr lang="zh-CN" altLang="en-US" sz="2800" b="1">
                <a:ea typeface="楷体_GB2312" pitchFamily="49" charset="-122"/>
              </a:rPr>
              <a:t>年，贝塞尔</a:t>
            </a:r>
            <a:r>
              <a:rPr lang="en-US" altLang="zh-CN" sz="2800" b="1">
                <a:ea typeface="楷体_GB2312" pitchFamily="49" charset="-122"/>
              </a:rPr>
              <a:t>)</a:t>
            </a:r>
          </a:p>
          <a:p>
            <a:pPr eaLnBrk="1" hangingPunct="1">
              <a:buFontTx/>
              <a:buNone/>
            </a:pPr>
            <a:r>
              <a:rPr lang="zh-CN" altLang="en-US" sz="2800" b="1">
                <a:ea typeface="楷体_GB2312" pitchFamily="49" charset="-122"/>
              </a:rPr>
              <a:t>天狼星（</a:t>
            </a:r>
            <a:r>
              <a:rPr lang="en-US" altLang="zh-CN" sz="2800" b="1">
                <a:ea typeface="楷体_GB2312" pitchFamily="49" charset="-122"/>
              </a:rPr>
              <a:t>Sirius</a:t>
            </a:r>
            <a:r>
              <a:rPr lang="zh-CN" altLang="en-US" sz="2800" b="1">
                <a:ea typeface="楷体_GB2312" pitchFamily="49" charset="-122"/>
              </a:rPr>
              <a:t>）双星，</a:t>
            </a:r>
            <a:r>
              <a:rPr lang="en-US" altLang="zh-CN" sz="2800" b="1" i="1">
                <a:ea typeface="楷体_GB2312" pitchFamily="49" charset="-122"/>
              </a:rPr>
              <a:t>P </a:t>
            </a:r>
            <a:r>
              <a:rPr lang="en-US" altLang="zh-CN" sz="2800" b="1" i="1" baseline="-25000">
                <a:ea typeface="楷体_GB2312" pitchFamily="49" charset="-122"/>
              </a:rPr>
              <a:t>orb</a:t>
            </a:r>
            <a:r>
              <a:rPr lang="en-US" altLang="zh-CN" sz="2800" b="1">
                <a:ea typeface="楷体_GB2312" pitchFamily="49" charset="-122"/>
              </a:rPr>
              <a:t>= 50 yr </a:t>
            </a:r>
          </a:p>
          <a:p>
            <a:pPr eaLnBrk="1" hangingPunct="1">
              <a:buFontTx/>
              <a:buNone/>
            </a:pPr>
            <a:r>
              <a:rPr lang="zh-CN" altLang="en-US" sz="2800" b="1">
                <a:ea typeface="楷体_GB2312" pitchFamily="49" charset="-122"/>
              </a:rPr>
              <a:t>天狼</a:t>
            </a:r>
            <a:r>
              <a:rPr lang="en-US" altLang="zh-CN" sz="2800" b="1">
                <a:ea typeface="楷体_GB2312" pitchFamily="49" charset="-122"/>
              </a:rPr>
              <a:t>A</a:t>
            </a:r>
            <a:r>
              <a:rPr lang="zh-CN" altLang="en-US" sz="2800" b="1">
                <a:ea typeface="楷体_GB2312" pitchFamily="49" charset="-122"/>
              </a:rPr>
              <a:t>： </a:t>
            </a:r>
            <a:r>
              <a:rPr lang="en-US" altLang="zh-CN" sz="2800" b="1" i="1">
                <a:ea typeface="楷体_GB2312" pitchFamily="49" charset="-122"/>
              </a:rPr>
              <a:t>m</a:t>
            </a:r>
            <a:r>
              <a:rPr lang="en-US" altLang="zh-CN" sz="2800" b="1" i="1" baseline="-25000">
                <a:ea typeface="楷体_GB2312" pitchFamily="49" charset="-122"/>
              </a:rPr>
              <a:t>V</a:t>
            </a:r>
            <a:r>
              <a:rPr lang="en-US" altLang="zh-CN" sz="2800" b="1" baseline="-30000">
                <a:ea typeface="楷体_GB2312" pitchFamily="49" charset="-122"/>
              </a:rPr>
              <a:t> </a:t>
            </a:r>
            <a:r>
              <a:rPr lang="en-US" altLang="zh-CN" sz="2800" b="1">
                <a:ea typeface="楷体_GB2312" pitchFamily="49" charset="-122"/>
              </a:rPr>
              <a:t>=</a:t>
            </a:r>
            <a:r>
              <a:rPr lang="zh-CN" altLang="en-US" sz="2800" b="1">
                <a:ea typeface="楷体_GB2312" pitchFamily="49" charset="-122"/>
              </a:rPr>
              <a:t>－</a:t>
            </a:r>
            <a:r>
              <a:rPr lang="en-US" altLang="zh-CN" sz="2800" b="1">
                <a:ea typeface="楷体_GB2312" pitchFamily="49" charset="-122"/>
              </a:rPr>
              <a:t>1.45</a:t>
            </a:r>
            <a:r>
              <a:rPr lang="en-US" altLang="zh-CN" sz="2800" b="1" baseline="30000">
                <a:ea typeface="楷体_GB2312" pitchFamily="49" charset="-122"/>
              </a:rPr>
              <a:t>m</a:t>
            </a:r>
            <a:r>
              <a:rPr lang="zh-CN" altLang="en-US" sz="2800" b="1">
                <a:ea typeface="楷体_GB2312" pitchFamily="49" charset="-122"/>
              </a:rPr>
              <a:t>，</a:t>
            </a:r>
            <a:r>
              <a:rPr lang="en-US" altLang="zh-CN" sz="2800" b="1" i="1">
                <a:ea typeface="楷体_GB2312" pitchFamily="49" charset="-122"/>
              </a:rPr>
              <a:t>M</a:t>
            </a:r>
            <a:r>
              <a:rPr lang="en-US" altLang="zh-CN" sz="2800" b="1" i="1" baseline="-25000">
                <a:ea typeface="楷体_GB2312" pitchFamily="49" charset="-122"/>
              </a:rPr>
              <a:t>V</a:t>
            </a:r>
            <a:r>
              <a:rPr lang="en-US" altLang="zh-CN" sz="2800" b="1">
                <a:ea typeface="楷体_GB2312" pitchFamily="49" charset="-122"/>
              </a:rPr>
              <a:t>= 1.4</a:t>
            </a:r>
            <a:r>
              <a:rPr lang="en-US" altLang="zh-CN" sz="2800" b="1" baseline="30000">
                <a:ea typeface="楷体_GB2312" pitchFamily="49" charset="-122"/>
              </a:rPr>
              <a:t>m</a:t>
            </a:r>
            <a:r>
              <a:rPr lang="en-US" altLang="zh-CN" sz="2800" b="1">
                <a:ea typeface="楷体_GB2312" pitchFamily="49" charset="-122"/>
              </a:rPr>
              <a:t> </a:t>
            </a:r>
          </a:p>
          <a:p>
            <a:pPr eaLnBrk="1" hangingPunct="1">
              <a:buFontTx/>
              <a:buNone/>
            </a:pPr>
            <a:r>
              <a:rPr lang="zh-CN" altLang="en-US" sz="2800" b="1">
                <a:ea typeface="楷体_GB2312" pitchFamily="49" charset="-122"/>
              </a:rPr>
              <a:t>天狼</a:t>
            </a:r>
            <a:r>
              <a:rPr lang="en-US" altLang="zh-CN" sz="2800" b="1">
                <a:ea typeface="楷体_GB2312" pitchFamily="49" charset="-122"/>
              </a:rPr>
              <a:t>B</a:t>
            </a:r>
            <a:r>
              <a:rPr lang="zh-CN" altLang="en-US" sz="2800" b="1">
                <a:ea typeface="楷体_GB2312" pitchFamily="49" charset="-122"/>
              </a:rPr>
              <a:t>： </a:t>
            </a:r>
            <a:r>
              <a:rPr lang="en-US" altLang="zh-CN" sz="2800" b="1" i="1">
                <a:ea typeface="楷体_GB2312" pitchFamily="49" charset="-122"/>
              </a:rPr>
              <a:t>m</a:t>
            </a:r>
            <a:r>
              <a:rPr lang="en-US" altLang="zh-CN" sz="2800" b="1" i="1" baseline="-25000">
                <a:ea typeface="楷体_GB2312" pitchFamily="49" charset="-122"/>
              </a:rPr>
              <a:t>V</a:t>
            </a:r>
            <a:r>
              <a:rPr lang="en-US" altLang="zh-CN" sz="2800" b="1" baseline="-30000">
                <a:ea typeface="楷体_GB2312" pitchFamily="49" charset="-122"/>
              </a:rPr>
              <a:t> </a:t>
            </a:r>
            <a:r>
              <a:rPr lang="en-US" altLang="zh-CN" sz="2800" b="1">
                <a:ea typeface="楷体_GB2312" pitchFamily="49" charset="-122"/>
              </a:rPr>
              <a:t>= 8.68</a:t>
            </a:r>
            <a:r>
              <a:rPr lang="en-US" altLang="zh-CN" sz="2800" b="1" baseline="30000">
                <a:ea typeface="楷体_GB2312" pitchFamily="49" charset="-122"/>
              </a:rPr>
              <a:t>m</a:t>
            </a:r>
            <a:r>
              <a:rPr lang="zh-CN" altLang="en-US" sz="2800" b="1">
                <a:ea typeface="楷体_GB2312" pitchFamily="49" charset="-122"/>
              </a:rPr>
              <a:t>，</a:t>
            </a:r>
            <a:r>
              <a:rPr lang="en-US" altLang="zh-CN" sz="2800" b="1" i="1">
                <a:ea typeface="楷体_GB2312" pitchFamily="49" charset="-122"/>
              </a:rPr>
              <a:t>M</a:t>
            </a:r>
            <a:r>
              <a:rPr lang="en-US" altLang="zh-CN" sz="2800" b="1" i="1" baseline="-25000">
                <a:ea typeface="楷体_GB2312" pitchFamily="49" charset="-122"/>
              </a:rPr>
              <a:t>V</a:t>
            </a:r>
            <a:r>
              <a:rPr lang="en-US" altLang="zh-CN" sz="2800" b="1" baseline="-30000">
                <a:ea typeface="楷体_GB2312" pitchFamily="49" charset="-122"/>
              </a:rPr>
              <a:t> </a:t>
            </a:r>
            <a:r>
              <a:rPr lang="en-US" altLang="zh-CN" sz="2800" b="1">
                <a:ea typeface="楷体_GB2312" pitchFamily="49" charset="-122"/>
              </a:rPr>
              <a:t>= 11.6</a:t>
            </a:r>
            <a:r>
              <a:rPr lang="en-US" altLang="zh-CN" sz="2800" b="1" baseline="30000">
                <a:ea typeface="楷体_GB2312" pitchFamily="49" charset="-122"/>
              </a:rPr>
              <a:t>m</a:t>
            </a:r>
            <a:r>
              <a:rPr lang="en-US" altLang="zh-CN" sz="2800" b="1">
                <a:ea typeface="楷体_GB2312" pitchFamily="49" charset="-122"/>
              </a:rPr>
              <a:t>  </a:t>
            </a:r>
          </a:p>
          <a:p>
            <a:pPr eaLnBrk="1" hangingPunct="1">
              <a:buFontTx/>
              <a:buNone/>
            </a:pPr>
            <a:r>
              <a:rPr lang="en-US" altLang="zh-CN" sz="2800" b="1" i="1">
                <a:ea typeface="楷体_GB2312" pitchFamily="49" charset="-122"/>
              </a:rPr>
              <a:t>T </a:t>
            </a:r>
            <a:r>
              <a:rPr lang="en-US" altLang="zh-CN" sz="2800" b="1" i="1" baseline="-25000">
                <a:ea typeface="楷体_GB2312" pitchFamily="49" charset="-122"/>
              </a:rPr>
              <a:t>eff </a:t>
            </a:r>
            <a:r>
              <a:rPr lang="en-US" altLang="zh-CN" sz="2800" b="1">
                <a:ea typeface="楷体_GB2312" pitchFamily="49" charset="-122"/>
              </a:rPr>
              <a:t>= 2.6×10</a:t>
            </a:r>
            <a:r>
              <a:rPr lang="en-US" altLang="zh-CN" sz="2800" b="1" baseline="30000">
                <a:ea typeface="楷体_GB2312" pitchFamily="49" charset="-122"/>
              </a:rPr>
              <a:t>4 </a:t>
            </a:r>
            <a:r>
              <a:rPr lang="en-US" altLang="zh-CN" sz="2800" b="1">
                <a:ea typeface="楷体_GB2312" pitchFamily="49" charset="-122"/>
              </a:rPr>
              <a:t>K → </a:t>
            </a:r>
            <a:r>
              <a:rPr lang="en-US" altLang="zh-CN" sz="2800" b="1" i="1">
                <a:ea typeface="楷体_GB2312" pitchFamily="49" charset="-122"/>
              </a:rPr>
              <a:t>R</a:t>
            </a:r>
            <a:r>
              <a:rPr lang="en-US" altLang="zh-CN" sz="2800" b="1">
                <a:ea typeface="楷体_GB2312" pitchFamily="49" charset="-122"/>
              </a:rPr>
              <a:t>≈5×10</a:t>
            </a:r>
            <a:r>
              <a:rPr lang="en-US" altLang="zh-CN" sz="2800" b="1" baseline="30000">
                <a:ea typeface="楷体_GB2312" pitchFamily="49" charset="-122"/>
              </a:rPr>
              <a:t>8</a:t>
            </a:r>
            <a:r>
              <a:rPr lang="en-US" altLang="zh-CN" sz="2800" b="1">
                <a:ea typeface="楷体_GB2312" pitchFamily="49" charset="-122"/>
              </a:rPr>
              <a:t> cm </a:t>
            </a:r>
          </a:p>
          <a:p>
            <a:pPr eaLnBrk="1" hangingPunct="1">
              <a:buFontTx/>
              <a:buNone/>
            </a:pPr>
            <a:r>
              <a:rPr lang="zh-CN" altLang="en-US" sz="2800" b="1">
                <a:ea typeface="楷体_GB2312" pitchFamily="49" charset="-122"/>
              </a:rPr>
              <a:t>轨道运动 → </a:t>
            </a:r>
            <a:r>
              <a:rPr lang="en-US" altLang="zh-CN" sz="2800" b="1" i="1">
                <a:ea typeface="楷体_GB2312" pitchFamily="49" charset="-122"/>
              </a:rPr>
              <a:t>M</a:t>
            </a:r>
            <a:r>
              <a:rPr lang="en-US" altLang="zh-CN" sz="2800" b="1">
                <a:ea typeface="楷体_GB2312" pitchFamily="49" charset="-122"/>
              </a:rPr>
              <a:t> = 1.05 </a:t>
            </a:r>
            <a:r>
              <a:rPr lang="en-US" altLang="zh-CN" sz="2800" b="1" i="1">
                <a:ea typeface="楷体_GB2312" pitchFamily="49" charset="-122"/>
              </a:rPr>
              <a:t>M</a:t>
            </a:r>
            <a:r>
              <a:rPr lang="en-US" altLang="zh-CN" sz="2800" b="1" baseline="-30000">
                <a:ea typeface="楷体_GB2312" pitchFamily="49" charset="-122"/>
              </a:rPr>
              <a:t>⊙</a:t>
            </a:r>
            <a:endParaRPr lang="en-US" altLang="zh-CN" sz="2800" b="1">
              <a:ea typeface="楷体_GB2312" pitchFamily="49" charset="-122"/>
            </a:endParaRPr>
          </a:p>
          <a:p>
            <a:pPr eaLnBrk="1" hangingPunct="1">
              <a:buFontTx/>
              <a:buNone/>
            </a:pPr>
            <a:r>
              <a:rPr lang="en-US" altLang="zh-CN" sz="2800" b="1">
                <a:ea typeface="楷体_GB2312" pitchFamily="49" charset="-122"/>
              </a:rPr>
              <a:t>→</a:t>
            </a:r>
            <a:r>
              <a:rPr lang="en-US" altLang="zh-CN" sz="2800" b="1" i="1">
                <a:ea typeface="楷体_GB2312" pitchFamily="49" charset="-122"/>
              </a:rPr>
              <a:t> ρ</a:t>
            </a:r>
            <a:r>
              <a:rPr lang="en-US" altLang="zh-CN" sz="2800" b="1">
                <a:ea typeface="楷体_GB2312" pitchFamily="49" charset="-122"/>
              </a:rPr>
              <a:t>= 3.8×10</a:t>
            </a:r>
            <a:r>
              <a:rPr lang="en-US" altLang="zh-CN" sz="2800" b="1" baseline="30000">
                <a:ea typeface="楷体_GB2312" pitchFamily="49" charset="-122"/>
              </a:rPr>
              <a:t>6</a:t>
            </a:r>
            <a:r>
              <a:rPr lang="en-US" altLang="zh-CN" sz="2800" b="1">
                <a:ea typeface="楷体_GB2312" pitchFamily="49" charset="-122"/>
              </a:rPr>
              <a:t> gcm</a:t>
            </a:r>
            <a:r>
              <a:rPr lang="en-US" altLang="zh-CN" sz="2800" b="1" baseline="30000">
                <a:ea typeface="楷体_GB2312" pitchFamily="49" charset="-122"/>
              </a:rPr>
              <a:t>-3</a:t>
            </a:r>
            <a:r>
              <a:rPr lang="en-US" altLang="zh-CN" sz="2800" b="1">
                <a:ea typeface="楷体_GB2312" pitchFamily="49" charset="-122"/>
              </a:rPr>
              <a:t> </a:t>
            </a:r>
          </a:p>
        </p:txBody>
      </p:sp>
      <p:pic>
        <p:nvPicPr>
          <p:cNvPr id="4099" name="Picture 4">
            <a:extLst>
              <a:ext uri="{FF2B5EF4-FFF2-40B4-BE49-F238E27FC236}">
                <a16:creationId xmlns:a16="http://schemas.microsoft.com/office/drawing/2014/main" id="{474E7ED9-635B-47E9-8CA6-D11DE8DC2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219200"/>
            <a:ext cx="296227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5" descr="Sirius A &amp; B">
            <a:extLst>
              <a:ext uri="{FF2B5EF4-FFF2-40B4-BE49-F238E27FC236}">
                <a16:creationId xmlns:a16="http://schemas.microsoft.com/office/drawing/2014/main" id="{F53A09F9-FBBB-4593-976C-3C03FBFEE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962400"/>
            <a:ext cx="296862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6">
            <a:extLst>
              <a:ext uri="{FF2B5EF4-FFF2-40B4-BE49-F238E27FC236}">
                <a16:creationId xmlns:a16="http://schemas.microsoft.com/office/drawing/2014/main" id="{AC530359-5636-4D49-9694-295F50F129F5}"/>
              </a:ext>
            </a:extLst>
          </p:cNvPr>
          <p:cNvSpPr txBox="1">
            <a:spLocks noChangeArrowheads="1"/>
          </p:cNvSpPr>
          <p:nvPr/>
        </p:nvSpPr>
        <p:spPr bwMode="auto">
          <a:xfrm>
            <a:off x="5943600" y="6248400"/>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000">
                <a:latin typeface="Times New Roman" panose="02020603050405020304" pitchFamily="18" charset="0"/>
              </a:rPr>
              <a:t>Sirius in optical and X-ray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A9E06A86-D2BA-4FA9-8DA9-1E7378014E9B}"/>
              </a:ext>
            </a:extLst>
          </p:cNvPr>
          <p:cNvSpPr>
            <a:spLocks noChangeArrowheads="1"/>
          </p:cNvSpPr>
          <p:nvPr/>
        </p:nvSpPr>
        <p:spPr bwMode="auto">
          <a:xfrm>
            <a:off x="827088" y="549275"/>
            <a:ext cx="7488237"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6000">
                <a:latin typeface="宋体" panose="02010600030101010101" pitchFamily="2" charset="-122"/>
              </a:rPr>
              <a:t>    </a:t>
            </a:r>
            <a:r>
              <a:rPr lang="zh-CN" altLang="en-US" sz="3200" b="1">
                <a:latin typeface="楷体_GB2312" pitchFamily="49" charset="-122"/>
                <a:ea typeface="楷体_GB2312" pitchFamily="49" charset="-122"/>
              </a:rPr>
              <a:t>脉冲星众多桂冠头衔：</a:t>
            </a:r>
          </a:p>
          <a:p>
            <a:pPr eaLnBrk="0" hangingPunct="0"/>
            <a:endParaRPr lang="zh-CN" altLang="en-US" sz="3200" b="1">
              <a:latin typeface="楷体_GB2312" pitchFamily="49" charset="-122"/>
              <a:ea typeface="楷体_GB2312" pitchFamily="49" charset="-122"/>
            </a:endParaRPr>
          </a:p>
          <a:p>
            <a:pPr eaLnBrk="0" hangingPunct="0"/>
            <a:r>
              <a:rPr lang="zh-CN" altLang="en-US" sz="2800" b="1">
                <a:latin typeface="楷体_GB2312" pitchFamily="49" charset="-122"/>
                <a:ea typeface="楷体_GB2312" pitchFamily="49" charset="-122"/>
              </a:rPr>
              <a:t>最典型的全波段恒星</a:t>
            </a:r>
          </a:p>
          <a:p>
            <a:pPr eaLnBrk="0" hangingPunct="0"/>
            <a:r>
              <a:rPr lang="zh-CN" altLang="en-US" sz="2800" b="1">
                <a:latin typeface="楷体_GB2312" pitchFamily="49" charset="-122"/>
                <a:ea typeface="楷体_GB2312" pitchFamily="49" charset="-122"/>
              </a:rPr>
              <a:t>射电、光学、</a:t>
            </a:r>
            <a:r>
              <a:rPr lang="en-US" altLang="zh-CN" sz="2800" b="1">
                <a:latin typeface="楷体_GB2312" pitchFamily="49" charset="-122"/>
                <a:ea typeface="楷体_GB2312" pitchFamily="49" charset="-122"/>
              </a:rPr>
              <a:t>X</a:t>
            </a:r>
            <a:r>
              <a:rPr lang="zh-CN" altLang="en-US" sz="2800" b="1">
                <a:latin typeface="楷体_GB2312" pitchFamily="49" charset="-122"/>
                <a:ea typeface="楷体_GB2312" pitchFamily="49" charset="-122"/>
              </a:rPr>
              <a:t>射线、</a:t>
            </a:r>
            <a:r>
              <a:rPr lang="en-US" altLang="zh-CN" sz="2800" b="1">
                <a:latin typeface="楷体_GB2312" pitchFamily="49" charset="-122"/>
                <a:ea typeface="楷体_GB2312" pitchFamily="49" charset="-122"/>
              </a:rPr>
              <a:t>ɣ </a:t>
            </a:r>
            <a:r>
              <a:rPr lang="zh-CN" altLang="en-US" sz="2800" b="1">
                <a:latin typeface="楷体_GB2312" pitchFamily="49" charset="-122"/>
                <a:ea typeface="楷体_GB2312" pitchFamily="49" charset="-122"/>
              </a:rPr>
              <a:t>射线</a:t>
            </a:r>
          </a:p>
          <a:p>
            <a:pPr eaLnBrk="0" hangingPunct="0"/>
            <a:r>
              <a:rPr lang="zh-CN" altLang="en-US" sz="2800" b="1">
                <a:latin typeface="楷体_GB2312" pitchFamily="49" charset="-122"/>
                <a:ea typeface="楷体_GB2312" pitchFamily="49" charset="-122"/>
              </a:rPr>
              <a:t>星际空间的探测器</a:t>
            </a:r>
          </a:p>
          <a:p>
            <a:pPr eaLnBrk="0" hangingPunct="0"/>
            <a:r>
              <a:rPr lang="zh-CN" altLang="en-US" sz="2800" b="1">
                <a:latin typeface="楷体_GB2312" pitchFamily="49" charset="-122"/>
                <a:ea typeface="楷体_GB2312" pitchFamily="49" charset="-122"/>
              </a:rPr>
              <a:t>最典型的致密星</a:t>
            </a:r>
          </a:p>
          <a:p>
            <a:pPr eaLnBrk="0" hangingPunct="0"/>
            <a:r>
              <a:rPr lang="zh-CN" altLang="en-US" sz="2800" b="1">
                <a:latin typeface="楷体_GB2312" pitchFamily="49" charset="-122"/>
                <a:ea typeface="楷体_GB2312" pitchFamily="49" charset="-122"/>
              </a:rPr>
              <a:t>磁场最强的恒星</a:t>
            </a:r>
          </a:p>
          <a:p>
            <a:pPr eaLnBrk="0" hangingPunct="0"/>
            <a:r>
              <a:rPr lang="zh-CN" altLang="en-US" sz="2800" b="1">
                <a:latin typeface="楷体_GB2312" pitchFamily="49" charset="-122"/>
                <a:ea typeface="楷体_GB2312" pitchFamily="49" charset="-122"/>
              </a:rPr>
              <a:t>宇宙中旋转冠军</a:t>
            </a:r>
          </a:p>
          <a:p>
            <a:pPr eaLnBrk="0" hangingPunct="0"/>
            <a:r>
              <a:rPr lang="zh-CN" altLang="en-US" sz="2800" b="1">
                <a:latin typeface="楷体_GB2312" pitchFamily="49" charset="-122"/>
                <a:ea typeface="楷体_GB2312" pitchFamily="49" charset="-122"/>
              </a:rPr>
              <a:t>挂在天上的最精确时钟</a:t>
            </a:r>
          </a:p>
          <a:p>
            <a:pPr eaLnBrk="0" hangingPunct="0"/>
            <a:r>
              <a:rPr lang="zh-CN" altLang="en-US" sz="2800" b="1">
                <a:latin typeface="楷体_GB2312" pitchFamily="49" charset="-122"/>
                <a:ea typeface="楷体_GB2312" pitchFamily="49" charset="-122"/>
              </a:rPr>
              <a:t>最成功的引力实验室</a:t>
            </a:r>
          </a:p>
          <a:p>
            <a:pPr eaLnBrk="0" hangingPunct="0"/>
            <a:r>
              <a:rPr lang="zh-CN" altLang="en-US" sz="2800" b="1">
                <a:latin typeface="楷体_GB2312" pitchFamily="49" charset="-122"/>
                <a:ea typeface="楷体_GB2312" pitchFamily="49" charset="-122"/>
              </a:rPr>
              <a:t>理想的高能粒子加速器</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32D44D29-5234-419E-ADFF-7F151B9CDFF3}"/>
              </a:ext>
            </a:extLst>
          </p:cNvPr>
          <p:cNvSpPr>
            <a:spLocks noChangeArrowheads="1"/>
          </p:cNvSpPr>
          <p:nvPr/>
        </p:nvSpPr>
        <p:spPr bwMode="auto">
          <a:xfrm>
            <a:off x="755650" y="1125538"/>
            <a:ext cx="7993063"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190500">
              <a:defRPr>
                <a:solidFill>
                  <a:schemeClr val="tx1"/>
                </a:solidFill>
                <a:latin typeface="Arial" panose="020B0604020202020204" pitchFamily="34" charset="0"/>
                <a:ea typeface="宋体" panose="02010600030101010101" pitchFamily="2" charset="-122"/>
              </a:defRPr>
            </a:lvl2pPr>
            <a:lvl3pPr marL="3810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2" eaLnBrk="0" hangingPunct="0"/>
            <a:r>
              <a:rPr lang="en-US" altLang="zh-CN" sz="3200" b="1">
                <a:latin typeface="楷体_GB2312" pitchFamily="49" charset="-122"/>
                <a:ea typeface="楷体_GB2312" pitchFamily="49" charset="-122"/>
              </a:rPr>
              <a:t>4.</a:t>
            </a:r>
            <a:r>
              <a:rPr lang="zh-CN" altLang="en-US" sz="3200" b="1">
                <a:latin typeface="楷体_GB2312" pitchFamily="49" charset="-122"/>
                <a:ea typeface="楷体_GB2312" pitchFamily="49" charset="-122"/>
              </a:rPr>
              <a:t>脉冲星（</a:t>
            </a:r>
            <a:r>
              <a:rPr lang="en-US" altLang="zh-CN" sz="3200" b="1">
                <a:latin typeface="楷体_GB2312" pitchFamily="49" charset="-122"/>
                <a:ea typeface="楷体_GB2312" pitchFamily="49" charset="-122"/>
              </a:rPr>
              <a:t>PSR</a:t>
            </a:r>
            <a:r>
              <a:rPr lang="zh-CN" altLang="en-US" sz="3200" b="1">
                <a:latin typeface="楷体_GB2312" pitchFamily="49" charset="-122"/>
                <a:ea typeface="楷体_GB2312" pitchFamily="49" charset="-122"/>
              </a:rPr>
              <a:t>）是高速自转的磁中子星</a:t>
            </a:r>
          </a:p>
          <a:p>
            <a:pPr lvl="1" eaLnBrk="0" hangingPunct="0"/>
            <a:endParaRPr lang="zh-CN" altLang="en-US" sz="3200" b="1">
              <a:latin typeface="楷体_GB2312" pitchFamily="49" charset="-122"/>
              <a:ea typeface="楷体_GB2312" pitchFamily="49" charset="-122"/>
            </a:endParaRPr>
          </a:p>
          <a:p>
            <a:pPr lvl="1" eaLnBrk="0" hangingPunct="0">
              <a:lnSpc>
                <a:spcPct val="120000"/>
              </a:lnSpc>
            </a:pPr>
            <a:r>
              <a:rPr lang="en-US" altLang="zh-CN" sz="2800" b="1">
                <a:latin typeface="楷体_GB2312" pitchFamily="49" charset="-122"/>
                <a:ea typeface="楷体_GB2312" pitchFamily="49" charset="-122"/>
              </a:rPr>
              <a:t>1968</a:t>
            </a:r>
            <a:r>
              <a:rPr lang="zh-CN" altLang="en-US" sz="2800" b="1">
                <a:latin typeface="楷体_GB2312" pitchFamily="49" charset="-122"/>
                <a:ea typeface="楷体_GB2312" pitchFamily="49" charset="-122"/>
              </a:rPr>
              <a:t>年</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月，</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自然</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期刊论文：</a:t>
            </a:r>
          </a:p>
          <a:p>
            <a:pPr lvl="1" eaLnBrk="0" hangingPunct="0">
              <a:lnSpc>
                <a:spcPct val="120000"/>
              </a:lnSpc>
            </a:pPr>
            <a:r>
              <a:rPr lang="zh-CN" altLang="en-US" sz="2800" b="1">
                <a:latin typeface="楷体_GB2312" pitchFamily="49" charset="-122"/>
                <a:ea typeface="楷体_GB2312" pitchFamily="49" charset="-122"/>
              </a:rPr>
              <a:t>  脉冲星是一种极为奇异的天体射电源，它在太阳系之外，发射短暂而极有规律</a:t>
            </a:r>
          </a:p>
          <a:p>
            <a:pPr lvl="1" eaLnBrk="0" hangingPunct="0">
              <a:lnSpc>
                <a:spcPct val="120000"/>
              </a:lnSpc>
            </a:pPr>
            <a:r>
              <a:rPr lang="zh-CN" altLang="en-US" sz="2800" b="1">
                <a:latin typeface="楷体_GB2312" pitchFamily="49" charset="-122"/>
                <a:ea typeface="楷体_GB2312" pitchFamily="49" charset="-122"/>
              </a:rPr>
              <a:t>的无线电脉冲；它是某种密度非常大的星体，很可能就是中子星。</a:t>
            </a:r>
          </a:p>
          <a:p>
            <a:pPr lvl="1" eaLnBrk="0" hangingPunct="0">
              <a:lnSpc>
                <a:spcPct val="120000"/>
              </a:lnSpc>
            </a:pPr>
            <a:r>
              <a:rPr lang="zh-CN" altLang="en-US" sz="3600" b="1">
                <a:latin typeface="楷体_GB2312" pitchFamily="49" charset="-122"/>
                <a:ea typeface="楷体_GB2312" pitchFamily="49" charset="-122"/>
              </a:rPr>
              <a:t>  </a:t>
            </a:r>
            <a:endParaRPr lang="zh-CN" altLang="en-US" sz="24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4450">
                                            <p:txEl>
                                              <p:pRg st="2" end="2"/>
                                            </p:txEl>
                                          </p:spTgt>
                                        </p:tgtEl>
                                        <p:attrNameLst>
                                          <p:attrName>style.visibility</p:attrName>
                                        </p:attrNameLst>
                                      </p:cBhvr>
                                      <p:to>
                                        <p:strVal val="visible"/>
                                      </p:to>
                                    </p:set>
                                    <p:anim calcmode="lin" valueType="num">
                                      <p:cBhvr additive="base">
                                        <p:cTn id="7" dur="500" fill="hold"/>
                                        <p:tgtEl>
                                          <p:spTgt spid="10445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0">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4450">
                                            <p:txEl>
                                              <p:pRg st="3" end="3"/>
                                            </p:txEl>
                                          </p:spTgt>
                                        </p:tgtEl>
                                        <p:attrNameLst>
                                          <p:attrName>style.visibility</p:attrName>
                                        </p:attrNameLst>
                                      </p:cBhvr>
                                      <p:to>
                                        <p:strVal val="visible"/>
                                      </p:to>
                                    </p:set>
                                    <p:anim calcmode="lin" valueType="num">
                                      <p:cBhvr additive="base">
                                        <p:cTn id="11" dur="500" fill="hold"/>
                                        <p:tgtEl>
                                          <p:spTgt spid="104450">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450">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4450">
                                            <p:txEl>
                                              <p:pRg st="4" end="4"/>
                                            </p:txEl>
                                          </p:spTgt>
                                        </p:tgtEl>
                                        <p:attrNameLst>
                                          <p:attrName>style.visibility</p:attrName>
                                        </p:attrNameLst>
                                      </p:cBhvr>
                                      <p:to>
                                        <p:strVal val="visible"/>
                                      </p:to>
                                    </p:set>
                                    <p:anim calcmode="lin" valueType="num">
                                      <p:cBhvr additive="base">
                                        <p:cTn id="15" dur="500" fill="hold"/>
                                        <p:tgtEl>
                                          <p:spTgt spid="104450">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44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4450">
                                            <p:txEl>
                                              <p:pRg st="5" end="5"/>
                                            </p:txEl>
                                          </p:spTgt>
                                        </p:tgtEl>
                                        <p:attrNameLst>
                                          <p:attrName>style.visibility</p:attrName>
                                        </p:attrNameLst>
                                      </p:cBhvr>
                                      <p:to>
                                        <p:strVal val="visible"/>
                                      </p:to>
                                    </p:set>
                                    <p:anim calcmode="lin" valueType="num">
                                      <p:cBhvr additive="base">
                                        <p:cTn id="21" dur="500" fill="hold"/>
                                        <p:tgtEl>
                                          <p:spTgt spid="104450">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445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864BDCAE-3563-4DB6-B155-4C40127A9E20}"/>
              </a:ext>
            </a:extLst>
          </p:cNvPr>
          <p:cNvSpPr txBox="1">
            <a:spLocks noChangeArrowheads="1"/>
          </p:cNvSpPr>
          <p:nvPr/>
        </p:nvSpPr>
        <p:spPr bwMode="auto">
          <a:xfrm>
            <a:off x="900113" y="692150"/>
            <a:ext cx="74168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pPr>
            <a:r>
              <a:rPr lang="en-US" altLang="zh-CN" sz="6000" b="1">
                <a:solidFill>
                  <a:srgbClr val="000000"/>
                </a:solidFill>
                <a:latin typeface="Times New Roman" panose="02020603050405020304" pitchFamily="18" charset="0"/>
              </a:rPr>
              <a:t>              </a:t>
            </a:r>
            <a:r>
              <a:rPr lang="zh-CN" altLang="en-US" sz="3200" b="1">
                <a:solidFill>
                  <a:srgbClr val="000000"/>
                </a:solidFill>
                <a:latin typeface="楷体_GB2312" pitchFamily="49" charset="-122"/>
                <a:ea typeface="楷体_GB2312" pitchFamily="49" charset="-122"/>
              </a:rPr>
              <a:t>自转中子星</a:t>
            </a:r>
          </a:p>
          <a:p>
            <a:pPr eaLnBrk="0" hangingPunct="0">
              <a:lnSpc>
                <a:spcPct val="120000"/>
              </a:lnSpc>
            </a:pPr>
            <a:r>
              <a:rPr lang="zh-CN" altLang="en-US" sz="4000" b="1">
                <a:solidFill>
                  <a:srgbClr val="000000"/>
                </a:solidFill>
                <a:latin typeface="楷体_GB2312" pitchFamily="49" charset="-122"/>
                <a:ea typeface="楷体_GB2312" pitchFamily="49" charset="-122"/>
              </a:rPr>
              <a:t>   </a:t>
            </a:r>
            <a:r>
              <a:rPr lang="zh-CN" altLang="en-US" sz="2800" b="1">
                <a:solidFill>
                  <a:srgbClr val="000000"/>
                </a:solidFill>
                <a:latin typeface="楷体_GB2312" pitchFamily="49" charset="-122"/>
                <a:ea typeface="楷体_GB2312" pitchFamily="49" charset="-122"/>
              </a:rPr>
              <a:t>在赤道上的线速度不能太大，如果离心力大于引力，赤道上的物质就要脱离这个天体而导致崩溃。</a:t>
            </a:r>
          </a:p>
          <a:p>
            <a:pPr eaLnBrk="0" hangingPunct="0">
              <a:lnSpc>
                <a:spcPct val="120000"/>
              </a:lnSpc>
            </a:pPr>
            <a:r>
              <a:rPr lang="zh-CN" altLang="en-US" sz="2800" b="1">
                <a:solidFill>
                  <a:srgbClr val="000000"/>
                </a:solidFill>
                <a:latin typeface="楷体_GB2312" pitchFamily="49" charset="-122"/>
                <a:ea typeface="楷体_GB2312" pitchFamily="49" charset="-122"/>
              </a:rPr>
              <a:t>    白矮星的半径比中子星约大</a:t>
            </a:r>
            <a:r>
              <a:rPr lang="en-US" altLang="zh-CN" sz="2800" b="1">
                <a:solidFill>
                  <a:srgbClr val="000000"/>
                </a:solidFill>
                <a:latin typeface="楷体_GB2312" pitchFamily="49" charset="-122"/>
                <a:ea typeface="楷体_GB2312" pitchFamily="49" charset="-122"/>
              </a:rPr>
              <a:t>600</a:t>
            </a:r>
            <a:r>
              <a:rPr lang="zh-CN" altLang="en-US" sz="2800" b="1">
                <a:solidFill>
                  <a:srgbClr val="000000"/>
                </a:solidFill>
                <a:latin typeface="楷体_GB2312" pitchFamily="49" charset="-122"/>
                <a:ea typeface="楷体_GB2312" pitchFamily="49" charset="-122"/>
              </a:rPr>
              <a:t>倍，因此所能达到的自转角速度要比中子星的小很多。所以只有中子星的自转能解释观测到的脉冲星周期现象。</a:t>
            </a:r>
            <a:endParaRPr lang="zh-CN" altLang="en-US" sz="2800" b="1">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6">
                                            <p:txEl>
                                              <p:pRg st="1" end="1"/>
                                            </p:txEl>
                                          </p:spTgt>
                                        </p:tgtEl>
                                        <p:attrNameLst>
                                          <p:attrName>style.visibility</p:attrName>
                                        </p:attrNameLst>
                                      </p:cBhvr>
                                      <p:to>
                                        <p:strVal val="visible"/>
                                      </p:to>
                                    </p:set>
                                    <p:anim calcmode="lin" valueType="num">
                                      <p:cBhvr additive="base">
                                        <p:cTn id="7" dur="500" fill="hold"/>
                                        <p:tgtEl>
                                          <p:spTgt spid="10342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6">
                                            <p:txEl>
                                              <p:pRg st="2" end="2"/>
                                            </p:txEl>
                                          </p:spTgt>
                                        </p:tgtEl>
                                        <p:attrNameLst>
                                          <p:attrName>style.visibility</p:attrName>
                                        </p:attrNameLst>
                                      </p:cBhvr>
                                      <p:to>
                                        <p:strVal val="visible"/>
                                      </p:to>
                                    </p:set>
                                    <p:anim calcmode="lin" valueType="num">
                                      <p:cBhvr additive="base">
                                        <p:cTn id="13" dur="500" fill="hold"/>
                                        <p:tgtEl>
                                          <p:spTgt spid="10342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2">
            <a:extLst>
              <a:ext uri="{FF2B5EF4-FFF2-40B4-BE49-F238E27FC236}">
                <a16:creationId xmlns:a16="http://schemas.microsoft.com/office/drawing/2014/main" id="{028B2093-0088-4F92-9419-1694FBEB9843}"/>
              </a:ext>
            </a:extLst>
          </p:cNvPr>
          <p:cNvSpPr txBox="1">
            <a:spLocks noChangeArrowheads="1"/>
          </p:cNvSpPr>
          <p:nvPr/>
        </p:nvSpPr>
        <p:spPr bwMode="auto">
          <a:xfrm>
            <a:off x="827088" y="981075"/>
            <a:ext cx="7993062"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6000">
                <a:latin typeface="Times New Roman" panose="02020603050405020304" pitchFamily="18" charset="0"/>
              </a:rPr>
              <a:t>    </a:t>
            </a:r>
            <a:r>
              <a:rPr lang="zh-CN" altLang="en-US" sz="3200" b="1">
                <a:latin typeface="楷体_GB2312" pitchFamily="49" charset="-122"/>
                <a:ea typeface="楷体_GB2312" pitchFamily="49" charset="-122"/>
              </a:rPr>
              <a:t>为什么中子星的辐射是周期脉冲信号</a:t>
            </a:r>
          </a:p>
          <a:p>
            <a:pPr>
              <a:lnSpc>
                <a:spcPct val="120000"/>
              </a:lnSpc>
            </a:pPr>
            <a:r>
              <a:rPr lang="zh-CN" altLang="en-US" sz="4400" b="1">
                <a:latin typeface="楷体_GB2312" pitchFamily="49" charset="-122"/>
                <a:ea typeface="楷体_GB2312" pitchFamily="49" charset="-122"/>
              </a:rPr>
              <a:t>     </a:t>
            </a:r>
            <a:r>
              <a:rPr lang="zh-CN" altLang="en-US" sz="2800" b="1">
                <a:latin typeface="楷体_GB2312" pitchFamily="49" charset="-122"/>
                <a:ea typeface="楷体_GB2312" pitchFamily="49" charset="-122"/>
              </a:rPr>
              <a:t>自转周期可以达到毫秒～秒，但辐射和自转有什么关系？</a:t>
            </a:r>
          </a:p>
          <a:p>
            <a:pPr>
              <a:lnSpc>
                <a:spcPct val="120000"/>
              </a:lnSpc>
            </a:pPr>
            <a:r>
              <a:rPr lang="zh-CN" altLang="en-US" sz="2800" b="1">
                <a:latin typeface="楷体_GB2312" pitchFamily="49" charset="-122"/>
                <a:ea typeface="楷体_GB2312" pitchFamily="49" charset="-122"/>
              </a:rPr>
              <a:t>     中子星有很强的偶极磁场，辐射只能从磁极区出来，就像灯塔一样只射出两束光。自转一次，脉冲星的辐射扫过观测者一次，形成一个脉冲。</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a:extLst>
              <a:ext uri="{FF2B5EF4-FFF2-40B4-BE49-F238E27FC236}">
                <a16:creationId xmlns:a16="http://schemas.microsoft.com/office/drawing/2014/main" id="{A011D5AC-A62E-420A-BC83-A6FEB0A1F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908050"/>
            <a:ext cx="71628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 Box 3">
            <a:extLst>
              <a:ext uri="{FF2B5EF4-FFF2-40B4-BE49-F238E27FC236}">
                <a16:creationId xmlns:a16="http://schemas.microsoft.com/office/drawing/2014/main" id="{EBC9E86B-6273-48B7-8536-889BF0A23310}"/>
              </a:ext>
            </a:extLst>
          </p:cNvPr>
          <p:cNvSpPr txBox="1">
            <a:spLocks noChangeArrowheads="1"/>
          </p:cNvSpPr>
          <p:nvPr/>
        </p:nvSpPr>
        <p:spPr bwMode="auto">
          <a:xfrm>
            <a:off x="3563938" y="5445125"/>
            <a:ext cx="170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6000">
                <a:latin typeface="Times New Roman" panose="02020603050405020304" pitchFamily="18" charset="0"/>
              </a:rPr>
              <a:t>灯塔</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a:extLst>
              <a:ext uri="{FF2B5EF4-FFF2-40B4-BE49-F238E27FC236}">
                <a16:creationId xmlns:a16="http://schemas.microsoft.com/office/drawing/2014/main" id="{93042631-911F-4123-ACE6-08F825226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7239000"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 Box 3">
            <a:extLst>
              <a:ext uri="{FF2B5EF4-FFF2-40B4-BE49-F238E27FC236}">
                <a16:creationId xmlns:a16="http://schemas.microsoft.com/office/drawing/2014/main" id="{E2DCE5E8-F91C-4980-98FF-4B16F60036BC}"/>
              </a:ext>
            </a:extLst>
          </p:cNvPr>
          <p:cNvSpPr txBox="1">
            <a:spLocks noChangeArrowheads="1"/>
          </p:cNvSpPr>
          <p:nvPr/>
        </p:nvSpPr>
        <p:spPr bwMode="auto">
          <a:xfrm>
            <a:off x="457200" y="838200"/>
            <a:ext cx="854075"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r>
              <a:rPr lang="zh-CN" altLang="en-US" sz="4400">
                <a:latin typeface="Times New Roman" panose="02020603050405020304" pitchFamily="18" charset="0"/>
              </a:rPr>
              <a:t>脉冲星辐射原理图</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5EBAD75-ECD7-49B9-B5C6-3104E5C408FB}"/>
              </a:ext>
            </a:extLst>
          </p:cNvPr>
          <p:cNvSpPr>
            <a:spLocks noGrp="1" noChangeArrowheads="1"/>
          </p:cNvSpPr>
          <p:nvPr>
            <p:ph type="title"/>
          </p:nvPr>
        </p:nvSpPr>
        <p:spPr/>
        <p:txBody>
          <a:bodyPr/>
          <a:lstStyle/>
          <a:p>
            <a:pPr eaLnBrk="1" hangingPunct="1"/>
            <a:r>
              <a:rPr lang="zh-CN" altLang="en-US" sz="3600"/>
              <a:t>三、黑洞</a:t>
            </a:r>
            <a:r>
              <a:rPr lang="en-US" altLang="zh-CN" sz="3600"/>
              <a:t>(black hole)</a:t>
            </a:r>
            <a:r>
              <a:rPr lang="en-US" altLang="zh-CN"/>
              <a:t> </a:t>
            </a:r>
          </a:p>
        </p:txBody>
      </p:sp>
      <p:sp>
        <p:nvSpPr>
          <p:cNvPr id="28674" name="Rectangle 3">
            <a:extLst>
              <a:ext uri="{FF2B5EF4-FFF2-40B4-BE49-F238E27FC236}">
                <a16:creationId xmlns:a16="http://schemas.microsoft.com/office/drawing/2014/main" id="{3A355D9D-095B-45E7-9F16-91D8A4EB652A}"/>
              </a:ext>
            </a:extLst>
          </p:cNvPr>
          <p:cNvSpPr>
            <a:spLocks noGrp="1" noChangeArrowheads="1"/>
          </p:cNvSpPr>
          <p:nvPr>
            <p:ph type="body" sz="half" idx="1"/>
          </p:nvPr>
        </p:nvSpPr>
        <p:spPr>
          <a:xfrm>
            <a:off x="457200" y="1600200"/>
            <a:ext cx="7499350" cy="4525963"/>
          </a:xfrm>
        </p:spPr>
        <p:txBody>
          <a:bodyPr/>
          <a:lstStyle/>
          <a:p>
            <a:pPr eaLnBrk="1" hangingPunct="1">
              <a:buFontTx/>
              <a:buNone/>
            </a:pPr>
            <a:r>
              <a:rPr lang="en-US" altLang="zh-CN" sz="2800"/>
              <a:t>      </a:t>
            </a:r>
            <a:r>
              <a:rPr lang="en-US" altLang="zh-CN" sz="2800" b="1">
                <a:latin typeface="楷体_GB2312" pitchFamily="49" charset="-122"/>
                <a:ea typeface="楷体_GB2312" pitchFamily="49" charset="-122"/>
              </a:rPr>
              <a:t>1. </a:t>
            </a:r>
            <a:r>
              <a:rPr lang="zh-CN" altLang="en-US" sz="2800" b="1">
                <a:latin typeface="楷体_GB2312" pitchFamily="49" charset="-122"/>
                <a:ea typeface="楷体_GB2312" pitchFamily="49" charset="-122"/>
              </a:rPr>
              <a:t>黑洞的概念</a:t>
            </a:r>
          </a:p>
          <a:p>
            <a:pPr eaLnBrk="1" hangingPunct="1">
              <a:buFontTx/>
              <a:buNone/>
            </a:pPr>
            <a:r>
              <a:rPr lang="zh-CN" altLang="en-US" sz="2800" b="1">
                <a:latin typeface="楷体_GB2312" pitchFamily="49" charset="-122"/>
                <a:ea typeface="楷体_GB2312" pitchFamily="49" charset="-122"/>
              </a:rPr>
              <a:t>      </a:t>
            </a:r>
            <a:r>
              <a:rPr lang="en-US" altLang="zh-CN" sz="2800" b="1">
                <a:latin typeface="楷体_GB2312" pitchFamily="49" charset="-122"/>
                <a:ea typeface="楷体_GB2312" pitchFamily="49" charset="-122"/>
              </a:rPr>
              <a:t>1789</a:t>
            </a:r>
            <a:r>
              <a:rPr lang="zh-CN" altLang="en-US" sz="2800" b="1">
                <a:latin typeface="楷体_GB2312" pitchFamily="49" charset="-122"/>
                <a:ea typeface="楷体_GB2312" pitchFamily="49" charset="-122"/>
              </a:rPr>
              <a:t>年拉普拉斯就预言了黑洞：</a:t>
            </a:r>
          </a:p>
          <a:p>
            <a:pPr eaLnBrk="1" hangingPunct="1">
              <a:buFontTx/>
              <a:buNone/>
            </a:pPr>
            <a:r>
              <a:rPr lang="zh-CN" altLang="en-US" sz="2800" b="1">
                <a:latin typeface="楷体_GB2312" pitchFamily="49" charset="-122"/>
                <a:ea typeface="楷体_GB2312" pitchFamily="49" charset="-122"/>
              </a:rPr>
              <a:t>    如果天体的半径</a:t>
            </a:r>
            <a:r>
              <a:rPr lang="zh-CN" altLang="en-US" b="1">
                <a:latin typeface="楷体_GB2312" pitchFamily="49" charset="-122"/>
                <a:ea typeface="楷体_GB2312" pitchFamily="49" charset="-122"/>
              </a:rPr>
              <a:t>                              </a:t>
            </a:r>
          </a:p>
          <a:p>
            <a:pPr eaLnBrk="1" hangingPunct="1">
              <a:buFontTx/>
              <a:buNone/>
            </a:pPr>
            <a:r>
              <a:rPr lang="zh-CN" altLang="en-US" sz="2400" b="1">
                <a:latin typeface="楷体_GB2312" pitchFamily="49" charset="-122"/>
                <a:ea typeface="楷体_GB2312" pitchFamily="49" charset="-122"/>
              </a:rPr>
              <a:t>    </a:t>
            </a:r>
          </a:p>
          <a:p>
            <a:pPr eaLnBrk="1" hangingPunct="1">
              <a:buFontTx/>
              <a:buNone/>
            </a:pPr>
            <a:endParaRPr lang="zh-CN" altLang="en-US" sz="2400" b="1">
              <a:latin typeface="楷体_GB2312" pitchFamily="49" charset="-122"/>
              <a:ea typeface="楷体_GB2312" pitchFamily="49" charset="-122"/>
            </a:endParaRPr>
          </a:p>
          <a:p>
            <a:pPr eaLnBrk="1" hangingPunct="1">
              <a:buFontTx/>
              <a:buNone/>
            </a:pPr>
            <a:r>
              <a:rPr lang="zh-CN" altLang="en-US" sz="2400" b="1">
                <a:latin typeface="楷体_GB2312" pitchFamily="49" charset="-122"/>
                <a:ea typeface="楷体_GB2312" pitchFamily="49" charset="-122"/>
              </a:rPr>
              <a:t>     </a:t>
            </a:r>
          </a:p>
          <a:p>
            <a:pPr eaLnBrk="1" hangingPunct="1">
              <a:buFontTx/>
              <a:buNone/>
            </a:pPr>
            <a:r>
              <a:rPr lang="zh-CN" altLang="en-US" sz="2400" b="1">
                <a:latin typeface="楷体_GB2312" pitchFamily="49" charset="-122"/>
                <a:ea typeface="楷体_GB2312" pitchFamily="49" charset="-122"/>
              </a:rPr>
              <a:t>    </a:t>
            </a:r>
            <a:r>
              <a:rPr lang="zh-CN" altLang="en-US" sz="2800" b="1">
                <a:latin typeface="楷体_GB2312" pitchFamily="49" charset="-122"/>
                <a:ea typeface="楷体_GB2312" pitchFamily="49" charset="-122"/>
              </a:rPr>
              <a:t>天体发出的光就跑不出去。</a:t>
            </a:r>
          </a:p>
          <a:p>
            <a:pPr eaLnBrk="1" hangingPunct="1">
              <a:buFontTx/>
              <a:buNone/>
            </a:pPr>
            <a:r>
              <a:rPr lang="zh-CN" altLang="en-US" sz="2400">
                <a:latin typeface="楷体_GB2312" pitchFamily="49" charset="-122"/>
                <a:ea typeface="楷体_GB2312" pitchFamily="49" charset="-122"/>
              </a:rPr>
              <a:t>                    </a:t>
            </a:r>
          </a:p>
          <a:p>
            <a:pPr eaLnBrk="1" hangingPunct="1">
              <a:buFontTx/>
              <a:buNone/>
            </a:pPr>
            <a:endParaRPr lang="en-US" altLang="zh-CN" sz="2800">
              <a:latin typeface="楷体_GB2312" pitchFamily="49" charset="-122"/>
              <a:ea typeface="楷体_GB2312" pitchFamily="49" charset="-122"/>
            </a:endParaRPr>
          </a:p>
        </p:txBody>
      </p:sp>
      <p:graphicFrame>
        <p:nvGraphicFramePr>
          <p:cNvPr id="28675" name="Object 4">
            <a:extLst>
              <a:ext uri="{FF2B5EF4-FFF2-40B4-BE49-F238E27FC236}">
                <a16:creationId xmlns:a16="http://schemas.microsoft.com/office/drawing/2014/main" id="{C9CE7ED1-7E49-4C72-9483-CE84D76A3ECC}"/>
              </a:ext>
            </a:extLst>
          </p:cNvPr>
          <p:cNvGraphicFramePr>
            <a:graphicFrameLocks noGrp="1" noChangeAspect="1"/>
          </p:cNvGraphicFramePr>
          <p:nvPr>
            <p:ph sz="half" idx="2"/>
          </p:nvPr>
        </p:nvGraphicFramePr>
        <p:xfrm>
          <a:off x="2987675" y="3429000"/>
          <a:ext cx="1512888" cy="957263"/>
        </p:xfrm>
        <a:graphic>
          <a:graphicData uri="http://schemas.openxmlformats.org/presentationml/2006/ole">
            <mc:AlternateContent xmlns:mc="http://schemas.openxmlformats.org/markup-compatibility/2006">
              <mc:Choice xmlns:v="urn:schemas-microsoft-com:vml" Requires="v">
                <p:oleObj spid="_x0000_s28676" r:id="rId3" imgW="622617" imgH="394017" progId="Equation.DSMT4">
                  <p:embed/>
                </p:oleObj>
              </mc:Choice>
              <mc:Fallback>
                <p:oleObj r:id="rId3" imgW="622617" imgH="394017" progId="Equation.DSMT4">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3429000"/>
                        <a:ext cx="1512888" cy="957263"/>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F6A98380-7412-45BA-8F1B-31653C69875E}"/>
              </a:ext>
            </a:extLst>
          </p:cNvPr>
          <p:cNvSpPr>
            <a:spLocks noGrp="1" noChangeArrowheads="1"/>
          </p:cNvSpPr>
          <p:nvPr>
            <p:ph idx="1"/>
          </p:nvPr>
        </p:nvSpPr>
        <p:spPr>
          <a:xfrm>
            <a:off x="468313" y="476250"/>
            <a:ext cx="8229600" cy="4525963"/>
          </a:xfrm>
        </p:spPr>
        <p:txBody>
          <a:bodyPr/>
          <a:lstStyle/>
          <a:p>
            <a:pPr eaLnBrk="1" hangingPunct="1"/>
            <a:r>
              <a:rPr lang="zh-CN" altLang="en-US" sz="3600" b="1">
                <a:latin typeface="楷体_GB2312" pitchFamily="49" charset="-122"/>
                <a:ea typeface="楷体_GB2312" pitchFamily="49" charset="-122"/>
              </a:rPr>
              <a:t>实际上黑洞是强大的引力场。</a:t>
            </a:r>
          </a:p>
          <a:p>
            <a:pPr eaLnBrk="1" hangingPunct="1">
              <a:buFontTx/>
              <a:buNone/>
            </a:pPr>
            <a:r>
              <a:rPr lang="zh-CN" altLang="en-US" sz="3600">
                <a:latin typeface="楷体_GB2312" pitchFamily="49" charset="-122"/>
                <a:ea typeface="楷体_GB2312" pitchFamily="49" charset="-122"/>
              </a:rPr>
              <a:t>    </a:t>
            </a:r>
            <a:r>
              <a:rPr lang="zh-CN" altLang="en-US" b="1">
                <a:latin typeface="楷体_GB2312" pitchFamily="49" charset="-122"/>
                <a:ea typeface="楷体_GB2312" pitchFamily="49" charset="-122"/>
              </a:rPr>
              <a:t>根据爱因斯坦的场方程，</a:t>
            </a:r>
            <a:r>
              <a:rPr lang="en-US" altLang="zh-CN" b="1">
                <a:latin typeface="楷体_GB2312" pitchFamily="49" charset="-122"/>
                <a:ea typeface="楷体_GB2312" pitchFamily="49" charset="-122"/>
              </a:rPr>
              <a:t>1916</a:t>
            </a:r>
            <a:r>
              <a:rPr lang="zh-CN" altLang="en-US" b="1">
                <a:latin typeface="楷体_GB2312" pitchFamily="49" charset="-122"/>
                <a:ea typeface="楷体_GB2312" pitchFamily="49" charset="-122"/>
              </a:rPr>
              <a:t>年史瓦西得到了一个特殊的解，即史瓦西半径，或引力半径</a:t>
            </a:r>
            <a:r>
              <a:rPr lang="en-US" altLang="zh-CN" b="1">
                <a:latin typeface="楷体_GB2312" pitchFamily="49" charset="-122"/>
                <a:ea typeface="楷体_GB2312" pitchFamily="49" charset="-122"/>
              </a:rPr>
              <a:t>R</a:t>
            </a:r>
            <a:r>
              <a:rPr lang="zh-CN" altLang="en-US" b="1">
                <a:latin typeface="楷体_GB2312" pitchFamily="49" charset="-122"/>
                <a:ea typeface="楷体_GB2312" pitchFamily="49" charset="-122"/>
              </a:rPr>
              <a:t>。</a:t>
            </a:r>
          </a:p>
          <a:p>
            <a:pPr eaLnBrk="1" hangingPunct="1">
              <a:buFontTx/>
              <a:buNone/>
            </a:pPr>
            <a:r>
              <a:rPr lang="zh-CN" altLang="en-US" b="1">
                <a:latin typeface="楷体_GB2312" pitchFamily="49" charset="-122"/>
                <a:ea typeface="楷体_GB2312" pitchFamily="49" charset="-122"/>
              </a:rPr>
              <a:t>    </a:t>
            </a:r>
          </a:p>
        </p:txBody>
      </p:sp>
      <p:pic>
        <p:nvPicPr>
          <p:cNvPr id="29698" name="Picture 4">
            <a:extLst>
              <a:ext uri="{FF2B5EF4-FFF2-40B4-BE49-F238E27FC236}">
                <a16:creationId xmlns:a16="http://schemas.microsoft.com/office/drawing/2014/main" id="{E2DED614-CDF3-4BB2-8A22-6B5B92F89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708275"/>
            <a:ext cx="21113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5">
            <a:extLst>
              <a:ext uri="{FF2B5EF4-FFF2-40B4-BE49-F238E27FC236}">
                <a16:creationId xmlns:a16="http://schemas.microsoft.com/office/drawing/2014/main" id="{3A7303C0-7981-409C-85E2-A096458AC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708275"/>
            <a:ext cx="2452687"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6">
            <a:extLst>
              <a:ext uri="{FF2B5EF4-FFF2-40B4-BE49-F238E27FC236}">
                <a16:creationId xmlns:a16="http://schemas.microsoft.com/office/drawing/2014/main" id="{A49D267D-B75A-4A6E-BDFE-CEBF819133F6}"/>
              </a:ext>
            </a:extLst>
          </p:cNvPr>
          <p:cNvSpPr>
            <a:spLocks noChangeArrowheads="1"/>
          </p:cNvSpPr>
          <p:nvPr/>
        </p:nvSpPr>
        <p:spPr bwMode="auto">
          <a:xfrm>
            <a:off x="2051050" y="5805488"/>
            <a:ext cx="1733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Albert Einstein</a:t>
            </a:r>
          </a:p>
          <a:p>
            <a:r>
              <a:rPr lang="zh-CN" altLang="en-US"/>
              <a:t>（</a:t>
            </a:r>
            <a:r>
              <a:rPr lang="en-US" altLang="zh-CN"/>
              <a:t>1879-1955</a:t>
            </a:r>
            <a:r>
              <a:rPr lang="zh-CN" altLang="en-US"/>
              <a:t>）</a:t>
            </a:r>
          </a:p>
        </p:txBody>
      </p:sp>
      <p:sp>
        <p:nvSpPr>
          <p:cNvPr id="29701" name="Rectangle 7">
            <a:extLst>
              <a:ext uri="{FF2B5EF4-FFF2-40B4-BE49-F238E27FC236}">
                <a16:creationId xmlns:a16="http://schemas.microsoft.com/office/drawing/2014/main" id="{E44498E9-ECF5-4ED4-8710-BE698330B7A3}"/>
              </a:ext>
            </a:extLst>
          </p:cNvPr>
          <p:cNvSpPr>
            <a:spLocks noChangeArrowheads="1"/>
          </p:cNvSpPr>
          <p:nvPr/>
        </p:nvSpPr>
        <p:spPr bwMode="auto">
          <a:xfrm>
            <a:off x="5508625" y="5805488"/>
            <a:ext cx="211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Karl Schwarzschild</a:t>
            </a:r>
          </a:p>
          <a:p>
            <a:r>
              <a:rPr lang="zh-CN" altLang="en-US"/>
              <a:t>（</a:t>
            </a:r>
            <a:r>
              <a:rPr lang="en-US" altLang="zh-CN"/>
              <a:t>1873-1916</a:t>
            </a:r>
            <a:r>
              <a:rPr lang="zh-CN" altLang="en-US"/>
              <a:t>）</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a:extLst>
              <a:ext uri="{FF2B5EF4-FFF2-40B4-BE49-F238E27FC236}">
                <a16:creationId xmlns:a16="http://schemas.microsoft.com/office/drawing/2014/main" id="{B05CCD73-995B-4856-ACE4-73B4837328A0}"/>
              </a:ext>
            </a:extLst>
          </p:cNvPr>
          <p:cNvSpPr>
            <a:spLocks noGrp="1" noChangeArrowheads="1"/>
          </p:cNvSpPr>
          <p:nvPr>
            <p:ph idx="1"/>
          </p:nvPr>
        </p:nvSpPr>
        <p:spPr>
          <a:xfrm>
            <a:off x="457200" y="836613"/>
            <a:ext cx="8229600" cy="5289550"/>
          </a:xfrm>
        </p:spPr>
        <p:txBody>
          <a:bodyPr/>
          <a:lstStyle/>
          <a:p>
            <a:pPr eaLnBrk="1" hangingPunct="1">
              <a:buFontTx/>
              <a:buNone/>
            </a:pPr>
            <a:r>
              <a:rPr lang="en-US" altLang="en-US" b="1">
                <a:latin typeface="楷体_GB2312" pitchFamily="49" charset="-122"/>
                <a:ea typeface="楷体_GB2312" pitchFamily="49" charset="-122"/>
              </a:rPr>
              <a:t>1963年, R. Kerr 给出旋转的球对称引力场的外部解</a:t>
            </a:r>
            <a:r>
              <a:rPr lang="zh-CN" altLang="en-US" b="1">
                <a:latin typeface="楷体_GB2312" pitchFamily="49" charset="-122"/>
                <a:ea typeface="楷体_GB2312" pitchFamily="49" charset="-122"/>
              </a:rPr>
              <a:t>。</a:t>
            </a:r>
          </a:p>
          <a:p>
            <a:pPr eaLnBrk="1" hangingPunct="1">
              <a:buFontTx/>
              <a:buNone/>
            </a:pPr>
            <a:r>
              <a:rPr lang="en-US" altLang="zh-CN" b="1">
                <a:latin typeface="楷体_GB2312" pitchFamily="49" charset="-122"/>
                <a:ea typeface="楷体_GB2312" pitchFamily="49" charset="-122"/>
              </a:rPr>
              <a:t>1967</a:t>
            </a:r>
            <a:r>
              <a:rPr lang="zh-CN" altLang="en-US" b="1">
                <a:latin typeface="楷体_GB2312" pitchFamily="49" charset="-122"/>
                <a:ea typeface="楷体_GB2312" pitchFamily="49" charset="-122"/>
              </a:rPr>
              <a:t>年</a:t>
            </a:r>
            <a:r>
              <a:rPr lang="en-US" altLang="zh-CN" b="1">
                <a:latin typeface="楷体_GB2312" pitchFamily="49" charset="-122"/>
                <a:ea typeface="楷体_GB2312" pitchFamily="49" charset="-122"/>
              </a:rPr>
              <a:t>12</a:t>
            </a:r>
            <a:r>
              <a:rPr lang="zh-CN" altLang="en-US" b="1">
                <a:latin typeface="楷体_GB2312" pitchFamily="49" charset="-122"/>
                <a:ea typeface="楷体_GB2312" pitchFamily="49" charset="-122"/>
              </a:rPr>
              <a:t>月</a:t>
            </a:r>
            <a:r>
              <a:rPr lang="en-US" altLang="zh-CN" b="1">
                <a:latin typeface="楷体_GB2312" pitchFamily="49" charset="-122"/>
                <a:ea typeface="楷体_GB2312" pitchFamily="49" charset="-122"/>
              </a:rPr>
              <a:t>29</a:t>
            </a:r>
            <a:r>
              <a:rPr lang="zh-CN" altLang="en-US" b="1">
                <a:latin typeface="楷体_GB2312" pitchFamily="49" charset="-122"/>
                <a:ea typeface="楷体_GB2312" pitchFamily="49" charset="-122"/>
              </a:rPr>
              <a:t>日</a:t>
            </a:r>
            <a:r>
              <a:rPr lang="en-US" altLang="zh-CN" b="1">
                <a:latin typeface="楷体_GB2312" pitchFamily="49" charset="-122"/>
                <a:ea typeface="楷体_GB2312" pitchFamily="49" charset="-122"/>
              </a:rPr>
              <a:t>J. Wheeler </a:t>
            </a:r>
            <a:r>
              <a:rPr lang="zh-CN" altLang="en-US" b="1">
                <a:latin typeface="楷体_GB2312" pitchFamily="49" charset="-122"/>
                <a:ea typeface="楷体_GB2312" pitchFamily="49" charset="-122"/>
              </a:rPr>
              <a:t>在纽约的一次讲演中首次使用</a:t>
            </a:r>
            <a:r>
              <a:rPr lang="zh-CN" altLang="en-US" b="1">
                <a:ea typeface="楷体_GB2312" pitchFamily="49" charset="-122"/>
              </a:rPr>
              <a:t>“</a:t>
            </a:r>
            <a:r>
              <a:rPr lang="en-US" altLang="zh-CN" b="1">
                <a:latin typeface="楷体_GB2312" pitchFamily="49" charset="-122"/>
                <a:ea typeface="楷体_GB2312" pitchFamily="49" charset="-122"/>
              </a:rPr>
              <a:t>black hole</a:t>
            </a:r>
            <a:r>
              <a:rPr lang="en-US" altLang="zh-CN" b="1">
                <a:ea typeface="楷体_GB2312" pitchFamily="49" charset="-122"/>
              </a:rPr>
              <a:t>”</a:t>
            </a:r>
            <a:r>
              <a:rPr lang="zh-CN" altLang="en-US" b="1">
                <a:latin typeface="楷体_GB2312" pitchFamily="49" charset="-122"/>
                <a:ea typeface="楷体_GB2312" pitchFamily="49" charset="-122"/>
              </a:rPr>
              <a:t>一词。</a:t>
            </a:r>
          </a:p>
          <a:p>
            <a:pPr eaLnBrk="1" hangingPunct="1">
              <a:buFontTx/>
              <a:buNone/>
            </a:pPr>
            <a:r>
              <a:rPr lang="zh-CN" altLang="en-US" b="1">
                <a:latin typeface="楷体_GB2312" pitchFamily="49" charset="-122"/>
                <a:ea typeface="楷体_GB2312" pitchFamily="49" charset="-122"/>
              </a:rPr>
              <a:t>    </a:t>
            </a:r>
          </a:p>
        </p:txBody>
      </p:sp>
      <p:pic>
        <p:nvPicPr>
          <p:cNvPr id="30722" name="Picture 4">
            <a:extLst>
              <a:ext uri="{FF2B5EF4-FFF2-40B4-BE49-F238E27FC236}">
                <a16:creationId xmlns:a16="http://schemas.microsoft.com/office/drawing/2014/main" id="{4BDED381-20E7-476F-AEA7-A21682CFF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141663"/>
            <a:ext cx="23622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5">
            <a:extLst>
              <a:ext uri="{FF2B5EF4-FFF2-40B4-BE49-F238E27FC236}">
                <a16:creationId xmlns:a16="http://schemas.microsoft.com/office/drawing/2014/main" id="{71C25E44-C84C-4D19-B079-A52046131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3141663"/>
            <a:ext cx="19812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6">
            <a:extLst>
              <a:ext uri="{FF2B5EF4-FFF2-40B4-BE49-F238E27FC236}">
                <a16:creationId xmlns:a16="http://schemas.microsoft.com/office/drawing/2014/main" id="{1F421C2A-0CA0-44E3-B8FC-115938F6E47A}"/>
              </a:ext>
            </a:extLst>
          </p:cNvPr>
          <p:cNvSpPr>
            <a:spLocks noChangeArrowheads="1"/>
          </p:cNvSpPr>
          <p:nvPr/>
        </p:nvSpPr>
        <p:spPr bwMode="auto">
          <a:xfrm>
            <a:off x="1476375" y="6021388"/>
            <a:ext cx="225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t>Roy Kerr </a:t>
            </a:r>
            <a:r>
              <a:rPr lang="zh-CN" altLang="en-US"/>
              <a:t>（</a:t>
            </a:r>
            <a:r>
              <a:rPr lang="en-US" altLang="zh-CN"/>
              <a:t>1934 -</a:t>
            </a:r>
            <a:r>
              <a:rPr lang="zh-CN" altLang="en-US"/>
              <a:t>）</a:t>
            </a:r>
          </a:p>
        </p:txBody>
      </p:sp>
      <p:sp>
        <p:nvSpPr>
          <p:cNvPr id="30725" name="Rectangle 7">
            <a:extLst>
              <a:ext uri="{FF2B5EF4-FFF2-40B4-BE49-F238E27FC236}">
                <a16:creationId xmlns:a16="http://schemas.microsoft.com/office/drawing/2014/main" id="{878F8FB9-AC15-48B3-8C95-E2079B68E1FF}"/>
              </a:ext>
            </a:extLst>
          </p:cNvPr>
          <p:cNvSpPr>
            <a:spLocks noChangeArrowheads="1"/>
          </p:cNvSpPr>
          <p:nvPr/>
        </p:nvSpPr>
        <p:spPr bwMode="auto">
          <a:xfrm>
            <a:off x="4572000" y="5949950"/>
            <a:ext cx="2663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John Archibald Wheeler</a:t>
            </a:r>
          </a:p>
          <a:p>
            <a:r>
              <a:rPr lang="zh-CN" altLang="en-US"/>
              <a:t>（</a:t>
            </a:r>
            <a:r>
              <a:rPr lang="en-US" altLang="zh-CN"/>
              <a:t>1911 -</a:t>
            </a:r>
            <a:r>
              <a:rPr lang="zh-CN" altLang="en-US"/>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4F3C922A-1746-485E-8A42-79F594EBE7FB}"/>
              </a:ext>
            </a:extLst>
          </p:cNvPr>
          <p:cNvSpPr>
            <a:spLocks noGrp="1" noChangeArrowheads="1"/>
          </p:cNvSpPr>
          <p:nvPr>
            <p:ph idx="1"/>
          </p:nvPr>
        </p:nvSpPr>
        <p:spPr/>
        <p:txBody>
          <a:bodyPr/>
          <a:lstStyle/>
          <a:p>
            <a:pPr eaLnBrk="1" hangingPunct="1">
              <a:buFontTx/>
              <a:buNone/>
            </a:pPr>
            <a:r>
              <a:rPr lang="zh-CN" altLang="en-US" b="1">
                <a:latin typeface="楷体_GB2312" pitchFamily="49" charset="-122"/>
                <a:ea typeface="楷体_GB2312" pitchFamily="49" charset="-122"/>
              </a:rPr>
              <a:t>黑洞（</a:t>
            </a:r>
            <a:r>
              <a:rPr lang="en-US" altLang="zh-CN" b="1">
                <a:latin typeface="楷体_GB2312" pitchFamily="49" charset="-122"/>
                <a:ea typeface="楷体_GB2312" pitchFamily="49" charset="-122"/>
              </a:rPr>
              <a:t>black hole)</a:t>
            </a:r>
            <a:r>
              <a:rPr lang="zh-CN" altLang="en-US" b="1">
                <a:latin typeface="楷体_GB2312" pitchFamily="49" charset="-122"/>
                <a:ea typeface="楷体_GB2312" pitchFamily="49" charset="-122"/>
              </a:rPr>
              <a:t>：恒星和其他天体塌缩进入到的一个空间区域，包括光在内的任何物体或信号都不能脱离这个区域，其表面是半径为史瓦西半径的球面，称为视界。</a:t>
            </a:r>
          </a:p>
          <a:p>
            <a:pPr eaLnBrk="1" hangingPunct="1"/>
            <a:endParaRPr lang="zh-CN" altLang="en-US"/>
          </a:p>
          <a:p>
            <a:pPr eaLnBrk="1" hangingPunct="1"/>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2">
            <a:extLst>
              <a:ext uri="{FF2B5EF4-FFF2-40B4-BE49-F238E27FC236}">
                <a16:creationId xmlns:a16="http://schemas.microsoft.com/office/drawing/2014/main" id="{D5E22F2E-AB5A-4163-A6C2-DA3B00E77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56388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3">
            <a:extLst>
              <a:ext uri="{FF2B5EF4-FFF2-40B4-BE49-F238E27FC236}">
                <a16:creationId xmlns:a16="http://schemas.microsoft.com/office/drawing/2014/main" id="{D6180BDD-E69F-4B4F-B3E6-088EC0239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75" y="1524000"/>
            <a:ext cx="34385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4">
            <a:extLst>
              <a:ext uri="{FF2B5EF4-FFF2-40B4-BE49-F238E27FC236}">
                <a16:creationId xmlns:a16="http://schemas.microsoft.com/office/drawing/2014/main" id="{E0E4F9C1-A874-45ED-B427-BBAFAC986553}"/>
              </a:ext>
            </a:extLst>
          </p:cNvPr>
          <p:cNvSpPr>
            <a:spLocks noGrp="1" noChangeArrowheads="1"/>
          </p:cNvSpPr>
          <p:nvPr>
            <p:ph idx="1"/>
          </p:nvPr>
        </p:nvSpPr>
        <p:spPr>
          <a:xfrm>
            <a:off x="609600" y="381000"/>
            <a:ext cx="7772400" cy="1143000"/>
          </a:xfrm>
        </p:spPr>
        <p:txBody>
          <a:bodyPr/>
          <a:lstStyle/>
          <a:p>
            <a:pPr eaLnBrk="1" hangingPunct="1">
              <a:lnSpc>
                <a:spcPct val="90000"/>
              </a:lnSpc>
              <a:spcBef>
                <a:spcPct val="50000"/>
              </a:spcBef>
              <a:buFontTx/>
              <a:buNone/>
            </a:pPr>
            <a:r>
              <a:rPr lang="en-US" altLang="zh-CN" sz="2800" b="1">
                <a:latin typeface="Times New Roman" panose="02020603050405020304" pitchFamily="18" charset="0"/>
                <a:ea typeface="楷体_GB2312" pitchFamily="49" charset="-122"/>
              </a:rPr>
              <a:t>2.</a:t>
            </a:r>
            <a:r>
              <a:rPr lang="zh-CN" altLang="en-US" sz="2800" b="1">
                <a:latin typeface="Times New Roman" panose="02020603050405020304" pitchFamily="18" charset="0"/>
                <a:ea typeface="楷体_GB2312" pitchFamily="49" charset="-122"/>
              </a:rPr>
              <a:t>白矮星基本特征 </a:t>
            </a:r>
          </a:p>
          <a:p>
            <a:pPr eaLnBrk="1" hangingPunct="1">
              <a:lnSpc>
                <a:spcPct val="90000"/>
              </a:lnSpc>
              <a:spcBef>
                <a:spcPct val="50000"/>
              </a:spcBef>
            </a:pPr>
            <a:r>
              <a:rPr lang="zh-CN" altLang="en-US" sz="2800" b="1">
                <a:latin typeface="Times New Roman" panose="02020603050405020304" pitchFamily="18" charset="0"/>
                <a:ea typeface="楷体_GB2312" pitchFamily="49" charset="-122"/>
              </a:rPr>
              <a:t>在</a:t>
            </a:r>
            <a:r>
              <a:rPr lang="en-US" altLang="zh-CN" sz="2800" b="1">
                <a:latin typeface="Times New Roman" panose="02020603050405020304" pitchFamily="18" charset="0"/>
                <a:ea typeface="楷体_GB2312" pitchFamily="49" charset="-122"/>
              </a:rPr>
              <a:t>H-R</a:t>
            </a:r>
            <a:r>
              <a:rPr lang="zh-CN" altLang="en-US" sz="2800" b="1">
                <a:latin typeface="Times New Roman" panose="02020603050405020304" pitchFamily="18" charset="0"/>
                <a:ea typeface="楷体_GB2312" pitchFamily="49" charset="-122"/>
              </a:rPr>
              <a:t>图白矮星位于主序带的左下方</a:t>
            </a:r>
            <a:r>
              <a:rPr lang="zh-CN" altLang="en-US" sz="2400" b="1">
                <a:latin typeface="Times New Roman" panose="02020603050405020304" pitchFamily="18" charset="0"/>
                <a:ea typeface="楷体_GB2312" pitchFamily="49" charset="-122"/>
              </a:rPr>
              <a:t> </a:t>
            </a:r>
          </a:p>
        </p:txBody>
      </p:sp>
      <p:sp>
        <p:nvSpPr>
          <p:cNvPr id="5124" name="Text Box 5">
            <a:extLst>
              <a:ext uri="{FF2B5EF4-FFF2-40B4-BE49-F238E27FC236}">
                <a16:creationId xmlns:a16="http://schemas.microsoft.com/office/drawing/2014/main" id="{A5797B33-0E83-41D1-975E-5767D9D50E9C}"/>
              </a:ext>
            </a:extLst>
          </p:cNvPr>
          <p:cNvSpPr txBox="1">
            <a:spLocks noChangeArrowheads="1"/>
          </p:cNvSpPr>
          <p:nvPr/>
        </p:nvSpPr>
        <p:spPr bwMode="auto">
          <a:xfrm>
            <a:off x="1371600" y="5791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400" b="1">
                <a:latin typeface="Times New Roman" panose="02020603050405020304" pitchFamily="18" charset="0"/>
                <a:ea typeface="楷体_GB2312" pitchFamily="49" charset="-122"/>
              </a:rPr>
              <a:t>球状星团</a:t>
            </a:r>
            <a:r>
              <a:rPr lang="en-US" altLang="zh-CN" sz="2400" b="1">
                <a:latin typeface="Times New Roman" panose="02020603050405020304" pitchFamily="18" charset="0"/>
                <a:ea typeface="楷体_GB2312" pitchFamily="49" charset="-122"/>
              </a:rPr>
              <a:t>M4</a:t>
            </a:r>
            <a:r>
              <a:rPr lang="zh-CN" altLang="en-US" sz="2400" b="1">
                <a:latin typeface="Times New Roman" panose="02020603050405020304" pitchFamily="18" charset="0"/>
                <a:ea typeface="楷体_GB2312" pitchFamily="49" charset="-122"/>
              </a:rPr>
              <a:t>中的白矮星</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D2494A37-69CB-468C-BF9B-EC04343BBB3A}"/>
              </a:ext>
            </a:extLst>
          </p:cNvPr>
          <p:cNvSpPr>
            <a:spLocks noGrp="1" noChangeArrowheads="1"/>
          </p:cNvSpPr>
          <p:nvPr>
            <p:ph idx="1"/>
          </p:nvPr>
        </p:nvSpPr>
        <p:spPr>
          <a:xfrm>
            <a:off x="468313" y="620713"/>
            <a:ext cx="8229600" cy="4525962"/>
          </a:xfrm>
        </p:spPr>
        <p:txBody>
          <a:bodyPr/>
          <a:lstStyle/>
          <a:p>
            <a:pPr eaLnBrk="1" hangingPunct="1"/>
            <a:r>
              <a:rPr lang="zh-CN" altLang="en-US" b="1">
                <a:latin typeface="楷体_GB2312" pitchFamily="49" charset="-122"/>
                <a:ea typeface="楷体_GB2312" pitchFamily="49" charset="-122"/>
              </a:rPr>
              <a:t>广义相对论和时空弯曲</a:t>
            </a:r>
          </a:p>
          <a:p>
            <a:pPr eaLnBrk="1" hangingPunct="1"/>
            <a:r>
              <a:rPr lang="zh-CN" altLang="en-US" b="1">
                <a:latin typeface="楷体_GB2312" pitchFamily="49" charset="-122"/>
                <a:ea typeface="楷体_GB2312" pitchFamily="49" charset="-122"/>
              </a:rPr>
              <a:t>根据</a:t>
            </a:r>
            <a:r>
              <a:rPr lang="en-US" altLang="zh-CN" b="1">
                <a:latin typeface="楷体_GB2312" pitchFamily="49" charset="-122"/>
                <a:ea typeface="楷体_GB2312" pitchFamily="49" charset="-122"/>
              </a:rPr>
              <a:t>Einstein</a:t>
            </a:r>
            <a:r>
              <a:rPr lang="zh-CN" altLang="en-US" b="1">
                <a:latin typeface="楷体_GB2312" pitchFamily="49" charset="-122"/>
                <a:ea typeface="楷体_GB2312" pitchFamily="49" charset="-122"/>
              </a:rPr>
              <a:t>广义相对论</a:t>
            </a:r>
            <a:r>
              <a:rPr lang="en-US" altLang="zh-CN" b="1">
                <a:latin typeface="楷体_GB2312" pitchFamily="49" charset="-122"/>
                <a:ea typeface="楷体_GB2312" pitchFamily="49" charset="-122"/>
              </a:rPr>
              <a:t>(General Relativity)</a:t>
            </a:r>
          </a:p>
          <a:p>
            <a:pPr eaLnBrk="1" hangingPunct="1"/>
            <a:r>
              <a:rPr lang="zh-CN" altLang="en-US" b="1">
                <a:latin typeface="楷体_GB2312" pitchFamily="49" charset="-122"/>
                <a:ea typeface="楷体_GB2312" pitchFamily="49" charset="-122"/>
              </a:rPr>
              <a:t>物质  􀃙引力源􀃙  时空弯曲</a:t>
            </a:r>
          </a:p>
          <a:p>
            <a:pPr eaLnBrk="1" hangingPunct="1">
              <a:buFontTx/>
              <a:buNone/>
            </a:pPr>
            <a:r>
              <a:rPr lang="zh-CN" altLang="en-US" b="1">
                <a:latin typeface="楷体_GB2312" pitchFamily="49" charset="-122"/>
                <a:ea typeface="楷体_GB2312" pitchFamily="49" charset="-122"/>
              </a:rPr>
              <a:t>  引力场强弱􀃙 时空弯曲程度</a:t>
            </a:r>
          </a:p>
          <a:p>
            <a:pPr eaLnBrk="1" hangingPunct="1"/>
            <a:r>
              <a:rPr lang="zh-CN" altLang="en-US" b="1">
                <a:latin typeface="楷体_GB2312" pitchFamily="49" charset="-122"/>
                <a:ea typeface="楷体_GB2312" pitchFamily="49" charset="-122"/>
              </a:rPr>
              <a:t>例如：地球绕太阳运转可以认为是它沿着太阳周围四维时空中的测地线运动。</a:t>
            </a:r>
          </a:p>
        </p:txBody>
      </p:sp>
      <p:sp>
        <p:nvSpPr>
          <p:cNvPr id="32770" name="Line 7">
            <a:extLst>
              <a:ext uri="{FF2B5EF4-FFF2-40B4-BE49-F238E27FC236}">
                <a16:creationId xmlns:a16="http://schemas.microsoft.com/office/drawing/2014/main" id="{85A56D1E-A5DB-4BAE-B445-8F3D23FD0569}"/>
              </a:ext>
            </a:extLst>
          </p:cNvPr>
          <p:cNvSpPr>
            <a:spLocks noChangeShapeType="1"/>
          </p:cNvSpPr>
          <p:nvPr/>
        </p:nvSpPr>
        <p:spPr bwMode="auto">
          <a:xfrm>
            <a:off x="3995738" y="256540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1" name="Line 8">
            <a:extLst>
              <a:ext uri="{FF2B5EF4-FFF2-40B4-BE49-F238E27FC236}">
                <a16:creationId xmlns:a16="http://schemas.microsoft.com/office/drawing/2014/main" id="{D3594C8E-EABA-448F-A110-F0300D832847}"/>
              </a:ext>
            </a:extLst>
          </p:cNvPr>
          <p:cNvSpPr>
            <a:spLocks noChangeShapeType="1"/>
          </p:cNvSpPr>
          <p:nvPr/>
        </p:nvSpPr>
        <p:spPr bwMode="auto">
          <a:xfrm>
            <a:off x="6372225" y="2565400"/>
            <a:ext cx="3603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2" name="Line 9">
            <a:extLst>
              <a:ext uri="{FF2B5EF4-FFF2-40B4-BE49-F238E27FC236}">
                <a16:creationId xmlns:a16="http://schemas.microsoft.com/office/drawing/2014/main" id="{C69430B5-A42E-468F-BEAB-BE38835817FA}"/>
              </a:ext>
            </a:extLst>
          </p:cNvPr>
          <p:cNvSpPr>
            <a:spLocks noChangeShapeType="1"/>
          </p:cNvSpPr>
          <p:nvPr/>
        </p:nvSpPr>
        <p:spPr bwMode="auto">
          <a:xfrm>
            <a:off x="1908175" y="2565400"/>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3" name="Line 10">
            <a:extLst>
              <a:ext uri="{FF2B5EF4-FFF2-40B4-BE49-F238E27FC236}">
                <a16:creationId xmlns:a16="http://schemas.microsoft.com/office/drawing/2014/main" id="{128B81B7-1B0E-4570-97F4-78A79922E951}"/>
              </a:ext>
            </a:extLst>
          </p:cNvPr>
          <p:cNvSpPr>
            <a:spLocks noChangeShapeType="1"/>
          </p:cNvSpPr>
          <p:nvPr/>
        </p:nvSpPr>
        <p:spPr bwMode="auto">
          <a:xfrm>
            <a:off x="3059113" y="3141663"/>
            <a:ext cx="431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2774" name="Picture 11">
            <a:extLst>
              <a:ext uri="{FF2B5EF4-FFF2-40B4-BE49-F238E27FC236}">
                <a16:creationId xmlns:a16="http://schemas.microsoft.com/office/drawing/2014/main" id="{1F32A340-7FF2-4507-A289-626E8C0C6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652963"/>
            <a:ext cx="316706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6A57343B-B50C-49C0-9EA1-4EEB740E167F}"/>
              </a:ext>
            </a:extLst>
          </p:cNvPr>
          <p:cNvSpPr>
            <a:spLocks noGrp="1" noChangeArrowheads="1"/>
          </p:cNvSpPr>
          <p:nvPr>
            <p:ph idx="1"/>
          </p:nvPr>
        </p:nvSpPr>
        <p:spPr>
          <a:xfrm>
            <a:off x="468313" y="765175"/>
            <a:ext cx="8229600" cy="4525963"/>
          </a:xfrm>
        </p:spPr>
        <p:txBody>
          <a:bodyPr/>
          <a:lstStyle/>
          <a:p>
            <a:pPr eaLnBrk="1" hangingPunct="1"/>
            <a:r>
              <a:rPr lang="zh-CN" altLang="en-US" sz="2800" b="1">
                <a:ea typeface="楷体_GB2312" pitchFamily="49" charset="-122"/>
              </a:rPr>
              <a:t>黑洞周围的时空弯曲程度最大</a:t>
            </a:r>
          </a:p>
        </p:txBody>
      </p:sp>
      <p:pic>
        <p:nvPicPr>
          <p:cNvPr id="33794" name="Picture 4">
            <a:extLst>
              <a:ext uri="{FF2B5EF4-FFF2-40B4-BE49-F238E27FC236}">
                <a16:creationId xmlns:a16="http://schemas.microsoft.com/office/drawing/2014/main" id="{7F11BBE1-007F-4511-9F49-09E10BB07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773238"/>
            <a:ext cx="6437312"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ED3C8092-2929-4008-8099-3CA3C3AB88D9}"/>
              </a:ext>
            </a:extLst>
          </p:cNvPr>
          <p:cNvSpPr>
            <a:spLocks noGrp="1" noChangeArrowheads="1"/>
          </p:cNvSpPr>
          <p:nvPr>
            <p:ph type="title"/>
          </p:nvPr>
        </p:nvSpPr>
        <p:spPr/>
        <p:txBody>
          <a:bodyPr/>
          <a:lstStyle/>
          <a:p>
            <a:pPr eaLnBrk="1" hangingPunct="1"/>
            <a:r>
              <a:rPr lang="en-US" altLang="zh-CN"/>
              <a:t>Too Close to a Black Hole</a:t>
            </a:r>
          </a:p>
        </p:txBody>
      </p:sp>
      <p:pic>
        <p:nvPicPr>
          <p:cNvPr id="34818" name="Picture 4">
            <a:extLst>
              <a:ext uri="{FF2B5EF4-FFF2-40B4-BE49-F238E27FC236}">
                <a16:creationId xmlns:a16="http://schemas.microsoft.com/office/drawing/2014/main" id="{0CC1007A-0A9B-4C3C-879D-1A36464BBD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341438"/>
            <a:ext cx="7900987" cy="3981450"/>
          </a:xfrm>
        </p:spPr>
      </p:pic>
      <p:sp>
        <p:nvSpPr>
          <p:cNvPr id="34819" name="Rectangle 5">
            <a:extLst>
              <a:ext uri="{FF2B5EF4-FFF2-40B4-BE49-F238E27FC236}">
                <a16:creationId xmlns:a16="http://schemas.microsoft.com/office/drawing/2014/main" id="{90D5935C-84F2-4ADB-BBEE-BB713E665285}"/>
              </a:ext>
            </a:extLst>
          </p:cNvPr>
          <p:cNvSpPr>
            <a:spLocks noChangeArrowheads="1"/>
          </p:cNvSpPr>
          <p:nvPr/>
        </p:nvSpPr>
        <p:spPr bwMode="auto">
          <a:xfrm>
            <a:off x="827088" y="5445125"/>
            <a:ext cx="3600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zh-CN"/>
          </a:p>
          <a:p>
            <a:r>
              <a:rPr lang="en-US" altLang="zh-CN"/>
              <a:t>Normal star field containing the constellation Orion.</a:t>
            </a:r>
          </a:p>
        </p:txBody>
      </p:sp>
      <p:sp>
        <p:nvSpPr>
          <p:cNvPr id="34820" name="Rectangle 6">
            <a:extLst>
              <a:ext uri="{FF2B5EF4-FFF2-40B4-BE49-F238E27FC236}">
                <a16:creationId xmlns:a16="http://schemas.microsoft.com/office/drawing/2014/main" id="{BB4E74DD-368B-41B0-B011-2B0E6E737FFF}"/>
              </a:ext>
            </a:extLst>
          </p:cNvPr>
          <p:cNvSpPr>
            <a:spLocks noChangeArrowheads="1"/>
          </p:cNvSpPr>
          <p:nvPr/>
        </p:nvSpPr>
        <p:spPr bwMode="auto">
          <a:xfrm>
            <a:off x="4356100" y="5661025"/>
            <a:ext cx="45354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t>The same star field but with a black hole superposed in the center of the frame.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C21A5F01-DA42-49A0-9FE8-E1B3B96BC6DD}"/>
              </a:ext>
            </a:extLst>
          </p:cNvPr>
          <p:cNvSpPr>
            <a:spLocks noGrp="1" noChangeArrowheads="1"/>
          </p:cNvSpPr>
          <p:nvPr>
            <p:ph type="title"/>
          </p:nvPr>
        </p:nvSpPr>
        <p:spPr/>
        <p:txBody>
          <a:bodyPr/>
          <a:lstStyle/>
          <a:p>
            <a:pPr eaLnBrk="1" hangingPunct="1"/>
            <a:r>
              <a:rPr lang="en-US" altLang="zh-CN" sz="4000"/>
              <a:t>Photon orbits around a black hole</a:t>
            </a:r>
          </a:p>
        </p:txBody>
      </p:sp>
      <p:pic>
        <p:nvPicPr>
          <p:cNvPr id="35842" name="Picture 4">
            <a:extLst>
              <a:ext uri="{FF2B5EF4-FFF2-40B4-BE49-F238E27FC236}">
                <a16:creationId xmlns:a16="http://schemas.microsoft.com/office/drawing/2014/main" id="{02A973C8-3FDA-4379-A931-E0B69A0368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50" y="1773238"/>
            <a:ext cx="5992813" cy="4525962"/>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a:extLst>
              <a:ext uri="{FF2B5EF4-FFF2-40B4-BE49-F238E27FC236}">
                <a16:creationId xmlns:a16="http://schemas.microsoft.com/office/drawing/2014/main" id="{F9C0BF02-434C-460B-81CE-69B575BD155B}"/>
              </a:ext>
            </a:extLst>
          </p:cNvPr>
          <p:cNvSpPr>
            <a:spLocks noGrp="1" noChangeArrowheads="1"/>
          </p:cNvSpPr>
          <p:nvPr>
            <p:ph idx="1"/>
          </p:nvPr>
        </p:nvSpPr>
        <p:spPr>
          <a:xfrm>
            <a:off x="468313" y="1125538"/>
            <a:ext cx="8229600" cy="4525962"/>
          </a:xfrm>
        </p:spPr>
        <p:txBody>
          <a:bodyPr/>
          <a:lstStyle/>
          <a:p>
            <a:pPr eaLnBrk="1" hangingPunct="1">
              <a:lnSpc>
                <a:spcPct val="90000"/>
              </a:lnSpc>
              <a:buFontTx/>
              <a:buNone/>
            </a:pPr>
            <a:r>
              <a:rPr lang="en-US" altLang="zh-CN" sz="2800"/>
              <a:t> </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主要的研究成果</a:t>
            </a:r>
          </a:p>
          <a:p>
            <a:pPr eaLnBrk="1" hangingPunct="1">
              <a:lnSpc>
                <a:spcPct val="90000"/>
              </a:lnSpc>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）黑洞无毛发定理</a:t>
            </a:r>
          </a:p>
          <a:p>
            <a:pPr eaLnBrk="1" hangingPunct="1">
              <a:lnSpc>
                <a:spcPct val="90000"/>
              </a:lnSpc>
              <a:buFontTx/>
              <a:buNone/>
            </a:pPr>
            <a:r>
              <a:rPr lang="zh-CN" altLang="en-US" sz="2800" b="1">
                <a:latin typeface="楷体_GB2312" pitchFamily="49" charset="-122"/>
                <a:ea typeface="楷体_GB2312" pitchFamily="49" charset="-122"/>
              </a:rPr>
              <a:t>     质量、角动量和电荷</a:t>
            </a:r>
          </a:p>
          <a:p>
            <a:pPr eaLnBrk="1" hangingPunct="1">
              <a:lnSpc>
                <a:spcPct val="90000"/>
              </a:lnSpc>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）黑洞面积不减定理 </a:t>
            </a:r>
          </a:p>
          <a:p>
            <a:pPr eaLnBrk="1" hangingPunct="1">
              <a:lnSpc>
                <a:spcPct val="90000"/>
              </a:lnSpc>
              <a:buFontTx/>
              <a:buNone/>
            </a:pPr>
            <a:r>
              <a:rPr lang="zh-CN" altLang="en-US" sz="2800" b="1">
                <a:latin typeface="楷体_GB2312" pitchFamily="49" charset="-122"/>
                <a:ea typeface="楷体_GB2312" pitchFamily="49" charset="-122"/>
              </a:rPr>
              <a:t>    霍金，黑洞不可能分裂</a:t>
            </a:r>
          </a:p>
          <a:p>
            <a:pPr eaLnBrk="1" hangingPunct="1">
              <a:lnSpc>
                <a:spcPct val="90000"/>
              </a:lnSpc>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）黑洞的</a:t>
            </a:r>
            <a:r>
              <a:rPr lang="zh-CN" altLang="en-US" sz="2800" b="1">
                <a:ea typeface="楷体_GB2312" pitchFamily="49" charset="-122"/>
              </a:rPr>
              <a:t>“</a:t>
            </a:r>
            <a:r>
              <a:rPr lang="zh-CN" altLang="en-US" sz="2800" b="1">
                <a:latin typeface="楷体_GB2312" pitchFamily="49" charset="-122"/>
                <a:ea typeface="楷体_GB2312" pitchFamily="49" charset="-122"/>
              </a:rPr>
              <a:t>蒸发</a:t>
            </a:r>
            <a:r>
              <a:rPr lang="zh-CN" altLang="en-US" sz="2800" b="1">
                <a:ea typeface="楷体_GB2312" pitchFamily="49" charset="-122"/>
              </a:rPr>
              <a:t>‘</a:t>
            </a:r>
            <a:r>
              <a:rPr lang="zh-CN" altLang="en-US" sz="2800" b="1">
                <a:latin typeface="楷体_GB2312" pitchFamily="49" charset="-122"/>
                <a:ea typeface="楷体_GB2312" pitchFamily="49" charset="-122"/>
              </a:rPr>
              <a:t>理论</a:t>
            </a:r>
          </a:p>
          <a:p>
            <a:pPr eaLnBrk="1" hangingPunct="1">
              <a:lnSpc>
                <a:spcPct val="90000"/>
              </a:lnSpc>
              <a:buFontTx/>
              <a:buNone/>
            </a:pPr>
            <a:r>
              <a:rPr lang="zh-CN" altLang="en-US" sz="2800" b="1">
                <a:latin typeface="楷体_GB2312" pitchFamily="49" charset="-122"/>
                <a:ea typeface="楷体_GB2312" pitchFamily="49" charset="-122"/>
              </a:rPr>
              <a:t>    霍金，虚粒子对</a:t>
            </a:r>
          </a:p>
          <a:p>
            <a:pPr eaLnBrk="1" hangingPunct="1">
              <a:lnSpc>
                <a:spcPct val="90000"/>
              </a:lnSpc>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4</a:t>
            </a:r>
            <a:r>
              <a:rPr lang="zh-CN" altLang="en-US" sz="2800" b="1">
                <a:latin typeface="楷体_GB2312" pitchFamily="49" charset="-122"/>
                <a:ea typeface="楷体_GB2312" pitchFamily="49" charset="-122"/>
              </a:rPr>
              <a:t>）黑洞表面引力场很强</a:t>
            </a:r>
          </a:p>
          <a:p>
            <a:pPr eaLnBrk="1" hangingPunct="1">
              <a:lnSpc>
                <a:spcPct val="90000"/>
              </a:lnSpc>
              <a:buFontTx/>
              <a:buNone/>
            </a:pPr>
            <a:r>
              <a:rPr lang="zh-CN" altLang="en-US" sz="2800" b="1">
                <a:latin typeface="楷体_GB2312" pitchFamily="49" charset="-122"/>
                <a:ea typeface="楷体_GB2312" pitchFamily="49" charset="-122"/>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5" descr="092301-2">
            <a:hlinkClick r:id="rId2"/>
            <a:extLst>
              <a:ext uri="{FF2B5EF4-FFF2-40B4-BE49-F238E27FC236}">
                <a16:creationId xmlns:a16="http://schemas.microsoft.com/office/drawing/2014/main" id="{25D99B67-D70D-455A-8F47-0A15F7680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0"/>
            <a:ext cx="5076825"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5" descr="it?u=2619571004,1283505786">
            <a:hlinkClick r:id="rId2"/>
            <a:extLst>
              <a:ext uri="{FF2B5EF4-FFF2-40B4-BE49-F238E27FC236}">
                <a16:creationId xmlns:a16="http://schemas.microsoft.com/office/drawing/2014/main" id="{71FABD2E-5ECD-43B4-94ED-C744A7DB7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0"/>
            <a:ext cx="6864350" cy="657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ext Box 6">
            <a:extLst>
              <a:ext uri="{FF2B5EF4-FFF2-40B4-BE49-F238E27FC236}">
                <a16:creationId xmlns:a16="http://schemas.microsoft.com/office/drawing/2014/main" id="{FD36997E-1413-46C0-9ACC-DE8C3860225B}"/>
              </a:ext>
            </a:extLst>
          </p:cNvPr>
          <p:cNvSpPr txBox="1">
            <a:spLocks noChangeArrowheads="1"/>
          </p:cNvSpPr>
          <p:nvPr/>
        </p:nvSpPr>
        <p:spPr bwMode="auto">
          <a:xfrm>
            <a:off x="611188" y="1628775"/>
            <a:ext cx="8858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p>
            <a:pPr>
              <a:spcBef>
                <a:spcPct val="20000"/>
              </a:spcBef>
            </a:pPr>
            <a:r>
              <a:rPr lang="zh-CN" altLang="en-US" sz="2800">
                <a:solidFill>
                  <a:srgbClr val="000000"/>
                </a:solidFill>
              </a:rPr>
              <a:t>两个正在相互吞并的黑洞</a:t>
            </a:r>
            <a:r>
              <a:rPr lang="zh-CN" altLang="en-US">
                <a:solidFill>
                  <a:srgbClr val="000000"/>
                </a:solidFill>
              </a:rPr>
              <a:t> </a:t>
            </a:r>
          </a:p>
          <a:p>
            <a:endParaRPr lang="en-US" altLang="zh-CN">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
            <a:extLst>
              <a:ext uri="{FF2B5EF4-FFF2-40B4-BE49-F238E27FC236}">
                <a16:creationId xmlns:a16="http://schemas.microsoft.com/office/drawing/2014/main" id="{DD4B4E47-872F-420D-9976-6AE9D02B28DC}"/>
              </a:ext>
            </a:extLst>
          </p:cNvPr>
          <p:cNvSpPr>
            <a:spLocks noGrp="1" noChangeArrowheads="1"/>
          </p:cNvSpPr>
          <p:nvPr>
            <p:ph idx="1"/>
          </p:nvPr>
        </p:nvSpPr>
        <p:spPr/>
        <p:txBody>
          <a:bodyPr/>
          <a:lstStyle/>
          <a:p>
            <a:pPr eaLnBrk="1" hangingPunct="1">
              <a:buFontTx/>
              <a:buNone/>
            </a:pPr>
            <a:r>
              <a:rPr lang="en-US" altLang="zh-CN"/>
              <a:t> </a:t>
            </a:r>
            <a:r>
              <a:rPr lang="en-US" altLang="zh-CN">
                <a:latin typeface="楷体_GB2312" pitchFamily="49" charset="-122"/>
                <a:ea typeface="楷体_GB2312" pitchFamily="49" charset="-122"/>
              </a:rPr>
              <a:t>3.</a:t>
            </a:r>
            <a:r>
              <a:rPr lang="zh-CN" altLang="en-US">
                <a:latin typeface="楷体_GB2312" pitchFamily="49" charset="-122"/>
                <a:ea typeface="楷体_GB2312" pitchFamily="49" charset="-122"/>
              </a:rPr>
              <a:t>黑洞的探测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a:extLst>
              <a:ext uri="{FF2B5EF4-FFF2-40B4-BE49-F238E27FC236}">
                <a16:creationId xmlns:a16="http://schemas.microsoft.com/office/drawing/2014/main" id="{024DA849-BA31-45FA-89C2-1C0AB93C3F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836613"/>
            <a:ext cx="9144000" cy="5029200"/>
          </a:xfrm>
        </p:spPr>
      </p:pic>
      <p:sp>
        <p:nvSpPr>
          <p:cNvPr id="137219" name="Rectangle 3">
            <a:extLst>
              <a:ext uri="{FF2B5EF4-FFF2-40B4-BE49-F238E27FC236}">
                <a16:creationId xmlns:a16="http://schemas.microsoft.com/office/drawing/2014/main" id="{AF7DDED6-B48F-44D7-9DC7-F440DF392F4A}"/>
              </a:ext>
            </a:extLst>
          </p:cNvPr>
          <p:cNvSpPr>
            <a:spLocks noChangeArrowheads="1"/>
          </p:cNvSpPr>
          <p:nvPr/>
        </p:nvSpPr>
        <p:spPr bwMode="auto">
          <a:xfrm>
            <a:off x="179388" y="2189163"/>
            <a:ext cx="1550987" cy="457200"/>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SzPct val="70000"/>
              <a:buFont typeface="Wingdings" panose="05000000000000000000" pitchFamily="2" charset="2"/>
              <a:buNone/>
            </a:pPr>
            <a:r>
              <a:rPr lang="en-US" altLang="zh-CN" sz="2400">
                <a:effectLst>
                  <a:outerShdw blurRad="38100" dist="38100" dir="2700000" algn="tl">
                    <a:srgbClr val="C0C0C0"/>
                  </a:outerShdw>
                </a:effectLst>
                <a:latin typeface="Franklin Gothic Medium" panose="020B0603020102020204" pitchFamily="34" charset="0"/>
              </a:rPr>
              <a:t>Black </a:t>
            </a:r>
            <a:r>
              <a:rPr lang="en-US" altLang="zh-CN" sz="2400" b="1">
                <a:effectLst>
                  <a:outerShdw blurRad="38100" dist="38100" dir="2700000" algn="tl">
                    <a:srgbClr val="C0C0C0"/>
                  </a:outerShdw>
                </a:effectLst>
                <a:latin typeface="Franklin Gothic Medium" panose="020B0603020102020204" pitchFamily="34" charset="0"/>
                <a:ea typeface="楷体_GB2312" pitchFamily="49" charset="-122"/>
              </a:rPr>
              <a:t>hole</a:t>
            </a:r>
            <a:endParaRPr lang="zh-CN" altLang="zh-CN" sz="2400" b="1">
              <a:effectLst>
                <a:outerShdw blurRad="38100" dist="38100" dir="2700000" algn="tl">
                  <a:srgbClr val="C0C0C0"/>
                </a:outerShdw>
              </a:effectLst>
              <a:latin typeface="Franklin Gothic Medium" panose="020B0603020102020204" pitchFamily="34" charset="0"/>
              <a:ea typeface="楷体_GB2312" pitchFamily="49" charset="-122"/>
            </a:endParaRPr>
          </a:p>
        </p:txBody>
      </p:sp>
      <p:sp>
        <p:nvSpPr>
          <p:cNvPr id="137220" name="Rectangle 4">
            <a:extLst>
              <a:ext uri="{FF2B5EF4-FFF2-40B4-BE49-F238E27FC236}">
                <a16:creationId xmlns:a16="http://schemas.microsoft.com/office/drawing/2014/main" id="{41051B0D-BAFA-4D1F-9BA6-1495CF4FAC65}"/>
              </a:ext>
            </a:extLst>
          </p:cNvPr>
          <p:cNvSpPr>
            <a:spLocks noChangeArrowheads="1"/>
          </p:cNvSpPr>
          <p:nvPr/>
        </p:nvSpPr>
        <p:spPr bwMode="auto">
          <a:xfrm>
            <a:off x="3203575" y="6022975"/>
            <a:ext cx="2225675" cy="457200"/>
          </a:xfrm>
          <a:prstGeom prst="rect">
            <a:avLst/>
          </a:prstGeom>
          <a:noFill/>
          <a:ln w="9525">
            <a:noFill/>
            <a:miter lim="800000"/>
          </a:ln>
          <a:effectLst/>
        </p:spPr>
        <p:txBody>
          <a:bodyPr wrap="none">
            <a:spAutoFit/>
          </a:bodyPr>
          <a:lstStyle/>
          <a:p>
            <a:pPr>
              <a:spcBef>
                <a:spcPct val="20000"/>
              </a:spcBef>
              <a:buClr>
                <a:schemeClr val="hlink"/>
              </a:buClr>
              <a:buSzPct val="70000"/>
              <a:buFont typeface="Wingdings" pitchFamily="2" charset="2"/>
              <a:buNone/>
              <a:defRPr/>
            </a:pPr>
            <a:r>
              <a:rPr lang="en-US" altLang="zh-CN" sz="2400">
                <a:effectLst>
                  <a:outerShdw blurRad="38100" dist="38100" dir="2700000" algn="tl">
                    <a:srgbClr val="C0C0C0"/>
                  </a:outerShdw>
                </a:effectLst>
                <a:latin typeface="Garamond" pitchFamily="18" charset="0"/>
              </a:rPr>
              <a:t>X</a:t>
            </a:r>
            <a:r>
              <a:rPr lang="zh-CN" altLang="en-US">
                <a:effectLst>
                  <a:outerShdw blurRad="38100" dist="38100" dir="2700000" algn="tl">
                    <a:srgbClr val="C0C0C0"/>
                  </a:outerShdw>
                </a:effectLst>
                <a:latin typeface="Garamond" pitchFamily="18" charset="0"/>
              </a:rPr>
              <a:t>射线源的黑洞模型</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FD46161D-5B71-41E5-90D9-6B80FAB747AA}"/>
              </a:ext>
            </a:extLst>
          </p:cNvPr>
          <p:cNvSpPr>
            <a:spLocks noGrp="1" noChangeArrowheads="1"/>
          </p:cNvSpPr>
          <p:nvPr>
            <p:ph type="title"/>
          </p:nvPr>
        </p:nvSpPr>
        <p:spPr/>
        <p:txBody>
          <a:bodyPr/>
          <a:lstStyle/>
          <a:p>
            <a:pPr eaLnBrk="1" hangingPunct="1"/>
            <a:endParaRPr lang="zh-CN" altLang="zh-CN"/>
          </a:p>
        </p:txBody>
      </p:sp>
      <p:sp>
        <p:nvSpPr>
          <p:cNvPr id="41986" name="Rectangle 3">
            <a:extLst>
              <a:ext uri="{FF2B5EF4-FFF2-40B4-BE49-F238E27FC236}">
                <a16:creationId xmlns:a16="http://schemas.microsoft.com/office/drawing/2014/main" id="{6F2A639D-799B-4F42-815B-60CC809777A7}"/>
              </a:ext>
            </a:extLst>
          </p:cNvPr>
          <p:cNvSpPr>
            <a:spLocks noGrp="1" noChangeArrowheads="1"/>
          </p:cNvSpPr>
          <p:nvPr>
            <p:ph idx="1"/>
          </p:nvPr>
        </p:nvSpPr>
        <p:spPr/>
        <p:txBody>
          <a:bodyPr/>
          <a:lstStyle/>
          <a:p>
            <a:pPr eaLnBrk="1" hangingPunct="1"/>
            <a:endParaRPr lang="zh-CN" altLang="zh-CN"/>
          </a:p>
        </p:txBody>
      </p:sp>
      <p:pic>
        <p:nvPicPr>
          <p:cNvPr id="41987" name="Picture 7" descr="1184677501981">
            <a:hlinkClick r:id="rId2"/>
            <a:extLst>
              <a:ext uri="{FF2B5EF4-FFF2-40B4-BE49-F238E27FC236}">
                <a16:creationId xmlns:a16="http://schemas.microsoft.com/office/drawing/2014/main" id="{B0941FD7-4106-4741-AD71-F5E7241BB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620713"/>
            <a:ext cx="8893175"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2">
            <a:extLst>
              <a:ext uri="{FF2B5EF4-FFF2-40B4-BE49-F238E27FC236}">
                <a16:creationId xmlns:a16="http://schemas.microsoft.com/office/drawing/2014/main" id="{E3763899-A850-4909-A918-40D99AB69662}"/>
              </a:ext>
            </a:extLst>
          </p:cNvPr>
          <p:cNvGraphicFramePr>
            <a:graphicFrameLocks noChangeAspect="1"/>
          </p:cNvGraphicFramePr>
          <p:nvPr/>
        </p:nvGraphicFramePr>
        <p:xfrm>
          <a:off x="5651500" y="3284538"/>
          <a:ext cx="1676400" cy="485775"/>
        </p:xfrm>
        <a:graphic>
          <a:graphicData uri="http://schemas.openxmlformats.org/presentationml/2006/ole">
            <mc:AlternateContent xmlns:mc="http://schemas.openxmlformats.org/markup-compatibility/2006">
              <mc:Choice xmlns:v="urn:schemas-microsoft-com:vml" Requires="v">
                <p:oleObj spid="_x0000_s6149" name="公式" r:id="rId3" imgW="660717" imgH="190817" progId="Equation.3">
                  <p:embed/>
                </p:oleObj>
              </mc:Choice>
              <mc:Fallback>
                <p:oleObj name="公式" r:id="rId3" imgW="660717" imgH="190817"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284538"/>
                        <a:ext cx="1676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146" name="Picture 3">
            <a:extLst>
              <a:ext uri="{FF2B5EF4-FFF2-40B4-BE49-F238E27FC236}">
                <a16:creationId xmlns:a16="http://schemas.microsoft.com/office/drawing/2014/main" id="{26A452CE-97DC-43C3-8460-B50DCB886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349500"/>
            <a:ext cx="4200525" cy="286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4">
            <a:extLst>
              <a:ext uri="{FF2B5EF4-FFF2-40B4-BE49-F238E27FC236}">
                <a16:creationId xmlns:a16="http://schemas.microsoft.com/office/drawing/2014/main" id="{D7B26F03-DEF5-47A8-A560-8D67606EA51D}"/>
              </a:ext>
            </a:extLst>
          </p:cNvPr>
          <p:cNvSpPr txBox="1">
            <a:spLocks noChangeArrowheads="1"/>
          </p:cNvSpPr>
          <p:nvPr/>
        </p:nvSpPr>
        <p:spPr bwMode="auto">
          <a:xfrm>
            <a:off x="5003800" y="4365625"/>
            <a:ext cx="327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zh-CN" altLang="en-US" sz="2400" b="1">
                <a:latin typeface="Times New Roman" panose="02020603050405020304" pitchFamily="18" charset="0"/>
                <a:ea typeface="楷体_GB2312" pitchFamily="49" charset="-122"/>
              </a:rPr>
              <a:t>质量越大，半径越小 </a:t>
            </a:r>
            <a:r>
              <a:rPr lang="en-US" altLang="zh-CN" sz="2400" b="1">
                <a:latin typeface="Times New Roman" panose="02020603050405020304" pitchFamily="18" charset="0"/>
                <a:ea typeface="楷体_GB2312" pitchFamily="49" charset="-122"/>
              </a:rPr>
              <a:t>!</a:t>
            </a:r>
          </a:p>
        </p:txBody>
      </p:sp>
      <p:sp>
        <p:nvSpPr>
          <p:cNvPr id="6148" name="Rectangle 5">
            <a:extLst>
              <a:ext uri="{FF2B5EF4-FFF2-40B4-BE49-F238E27FC236}">
                <a16:creationId xmlns:a16="http://schemas.microsoft.com/office/drawing/2014/main" id="{B6257E4E-002E-4A21-A2BA-C51AF4F65E2A}"/>
              </a:ext>
            </a:extLst>
          </p:cNvPr>
          <p:cNvSpPr>
            <a:spLocks noChangeArrowheads="1"/>
          </p:cNvSpPr>
          <p:nvPr/>
        </p:nvSpPr>
        <p:spPr bwMode="auto">
          <a:xfrm>
            <a:off x="685800" y="92075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altLang="en-US" sz="2800" b="1">
                <a:latin typeface="Times New Roman" panose="02020603050405020304" pitchFamily="18" charset="0"/>
                <a:ea typeface="楷体_GB2312" pitchFamily="49" charset="-122"/>
              </a:rPr>
              <a:t>质量</a:t>
            </a:r>
            <a:r>
              <a:rPr lang="en-US" altLang="zh-CN" sz="2800" b="1">
                <a:latin typeface="Times New Roman" panose="02020603050405020304" pitchFamily="18" charset="0"/>
                <a:ea typeface="楷体_GB2312" pitchFamily="49" charset="-122"/>
              </a:rPr>
              <a:t>-</a:t>
            </a:r>
            <a:r>
              <a:rPr lang="zh-CN" altLang="en-US" sz="2800" b="1">
                <a:latin typeface="Times New Roman" panose="02020603050405020304" pitchFamily="18" charset="0"/>
                <a:ea typeface="楷体_GB2312" pitchFamily="49" charset="-122"/>
              </a:rPr>
              <a:t>半径关系</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1">
            <a:extLst>
              <a:ext uri="{FF2B5EF4-FFF2-40B4-BE49-F238E27FC236}">
                <a16:creationId xmlns:a16="http://schemas.microsoft.com/office/drawing/2014/main" id="{5FAF8A76-0321-4C64-A6DF-E47339089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412875"/>
            <a:ext cx="9145588"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3">
            <a:extLst>
              <a:ext uri="{FF2B5EF4-FFF2-40B4-BE49-F238E27FC236}">
                <a16:creationId xmlns:a16="http://schemas.microsoft.com/office/drawing/2014/main" id="{C9141A3E-A728-4901-9821-8C8D5F69DC5D}"/>
              </a:ext>
            </a:extLst>
          </p:cNvPr>
          <p:cNvSpPr>
            <a:spLocks noChangeArrowheads="1"/>
          </p:cNvSpPr>
          <p:nvPr/>
        </p:nvSpPr>
        <p:spPr bwMode="auto">
          <a:xfrm>
            <a:off x="2268538" y="5373688"/>
            <a:ext cx="479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en-US" sz="2400">
                <a:latin typeface="Garamond" panose="02020404030301010803" pitchFamily="18" charset="0"/>
              </a:rPr>
              <a:t>仙女座中心存在着</a:t>
            </a:r>
            <a:r>
              <a:rPr lang="en-US" altLang="zh-CN" sz="2400">
                <a:latin typeface="Garamond" panose="02020404030301010803" pitchFamily="18" charset="0"/>
              </a:rPr>
              <a:t>10</a:t>
            </a:r>
            <a:r>
              <a:rPr lang="zh-CN" altLang="en-US" sz="2400">
                <a:latin typeface="Garamond" panose="02020404030301010803" pitchFamily="18" charset="0"/>
              </a:rPr>
              <a:t>个新的准黑洞</a:t>
            </a:r>
            <a:r>
              <a:rPr lang="zh-CN" altLang="en-US">
                <a:latin typeface="Garamond" panose="02020404030301010803" pitchFamily="18" charset="0"/>
              </a:rPr>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69768EB9-E60F-49F4-9C55-BD79991A9432}"/>
              </a:ext>
            </a:extLst>
          </p:cNvPr>
          <p:cNvSpPr>
            <a:spLocks noGrp="1" noChangeArrowheads="1"/>
          </p:cNvSpPr>
          <p:nvPr>
            <p:ph idx="1"/>
          </p:nvPr>
        </p:nvSpPr>
        <p:spPr>
          <a:xfrm>
            <a:off x="609600" y="685800"/>
            <a:ext cx="7848600" cy="5257800"/>
          </a:xfrm>
        </p:spPr>
        <p:txBody>
          <a:bodyPr/>
          <a:lstStyle/>
          <a:p>
            <a:pPr eaLnBrk="1" hangingPunct="1">
              <a:lnSpc>
                <a:spcPct val="90000"/>
              </a:lnSpc>
              <a:buFontTx/>
              <a:buNone/>
            </a:pPr>
            <a:r>
              <a:rPr lang="zh-CN" altLang="en-US" b="1">
                <a:latin typeface="楷体_GB2312" pitchFamily="49" charset="-122"/>
                <a:ea typeface="楷体_GB2312" pitchFamily="49" charset="-122"/>
              </a:rPr>
              <a:t>*简并气体 </a:t>
            </a:r>
            <a:r>
              <a:rPr lang="en-US" altLang="zh-CN" b="1">
                <a:latin typeface="楷体_GB2312" pitchFamily="49" charset="-122"/>
                <a:ea typeface="楷体_GB2312" pitchFamily="49" charset="-122"/>
              </a:rPr>
              <a:t>(Degenerate Gas)</a:t>
            </a:r>
          </a:p>
          <a:p>
            <a:pPr eaLnBrk="1" hangingPunct="1">
              <a:lnSpc>
                <a:spcPct val="90000"/>
              </a:lnSpc>
              <a:buFontTx/>
              <a:buNone/>
            </a:pPr>
            <a:r>
              <a:rPr lang="en-US" altLang="zh-CN" sz="2800" b="1">
                <a:latin typeface="楷体_GB2312" pitchFamily="49" charset="-122"/>
                <a:ea typeface="楷体_GB2312" pitchFamily="49" charset="-122"/>
              </a:rPr>
              <a:t>(1) </a:t>
            </a:r>
            <a:r>
              <a:rPr lang="zh-CN" altLang="en-US" sz="2800" b="1">
                <a:latin typeface="楷体_GB2312" pitchFamily="49" charset="-122"/>
                <a:ea typeface="楷体_GB2312" pitchFamily="49" charset="-122"/>
              </a:rPr>
              <a:t>电子简并条件：高密（但与温度无关） </a:t>
            </a:r>
          </a:p>
          <a:p>
            <a:pPr eaLnBrk="1" hangingPunct="1">
              <a:lnSpc>
                <a:spcPct val="90000"/>
              </a:lnSpc>
              <a:buFontTx/>
              <a:buNone/>
            </a:pPr>
            <a:r>
              <a:rPr lang="en-US" altLang="zh-CN" sz="2800" b="1">
                <a:latin typeface="楷体_GB2312" pitchFamily="49" charset="-122"/>
                <a:ea typeface="楷体_GB2312" pitchFamily="49" charset="-122"/>
              </a:rPr>
              <a:t>(2) </a:t>
            </a:r>
            <a:r>
              <a:rPr lang="zh-CN" altLang="en-US" sz="2800" b="1">
                <a:latin typeface="楷体_GB2312" pitchFamily="49" charset="-122"/>
                <a:ea typeface="楷体_GB2312" pitchFamily="49" charset="-122"/>
              </a:rPr>
              <a:t>电子简并压的物理成因 ：</a:t>
            </a:r>
          </a:p>
          <a:p>
            <a:pPr lvl="1" eaLnBrk="1" hangingPunct="1">
              <a:lnSpc>
                <a:spcPct val="90000"/>
              </a:lnSpc>
            </a:pPr>
            <a:r>
              <a:rPr lang="en-US" altLang="zh-CN" b="1">
                <a:latin typeface="楷体_GB2312" pitchFamily="49" charset="-122"/>
                <a:ea typeface="楷体_GB2312" pitchFamily="49" charset="-122"/>
              </a:rPr>
              <a:t>Pauli</a:t>
            </a:r>
            <a:r>
              <a:rPr lang="zh-CN" altLang="en-US" b="1">
                <a:latin typeface="楷体_GB2312" pitchFamily="49" charset="-122"/>
                <a:ea typeface="楷体_GB2312" pitchFamily="49" charset="-122"/>
              </a:rPr>
              <a:t>不相容原理：电子不可能占据两个相同的能态</a:t>
            </a:r>
          </a:p>
          <a:p>
            <a:pPr lvl="1" eaLnBrk="1" hangingPunct="1">
              <a:lnSpc>
                <a:spcPct val="90000"/>
              </a:lnSpc>
            </a:pPr>
            <a:r>
              <a:rPr lang="en-US" altLang="zh-CN" b="1">
                <a:latin typeface="楷体_GB2312" pitchFamily="49" charset="-122"/>
                <a:ea typeface="楷体_GB2312" pitchFamily="49" charset="-122"/>
              </a:rPr>
              <a:t>Heisenberg</a:t>
            </a:r>
            <a:r>
              <a:rPr lang="zh-CN" altLang="en-US" b="1">
                <a:latin typeface="楷体_GB2312" pitchFamily="49" charset="-122"/>
                <a:ea typeface="楷体_GB2312" pitchFamily="49" charset="-122"/>
              </a:rPr>
              <a:t>测不准原理  △</a:t>
            </a:r>
            <a:r>
              <a:rPr lang="en-US" altLang="zh-CN" b="1" i="1">
                <a:latin typeface="楷体_GB2312" pitchFamily="49" charset="-122"/>
                <a:ea typeface="楷体_GB2312" pitchFamily="49" charset="-122"/>
              </a:rPr>
              <a:t>x</a:t>
            </a:r>
            <a:r>
              <a:rPr lang="en-US" altLang="zh-CN" b="1">
                <a:latin typeface="楷体_GB2312" pitchFamily="49" charset="-122"/>
                <a:ea typeface="楷体_GB2312" pitchFamily="49" charset="-122"/>
              </a:rPr>
              <a:t>△</a:t>
            </a:r>
            <a:r>
              <a:rPr lang="en-US" altLang="zh-CN" b="1" i="1">
                <a:latin typeface="楷体_GB2312" pitchFamily="49" charset="-122"/>
                <a:ea typeface="楷体_GB2312" pitchFamily="49" charset="-122"/>
              </a:rPr>
              <a:t>p</a:t>
            </a:r>
            <a:r>
              <a:rPr lang="en-US" altLang="zh-CN" b="1" i="1" baseline="-25000">
                <a:latin typeface="楷体_GB2312" pitchFamily="49" charset="-122"/>
                <a:ea typeface="楷体_GB2312" pitchFamily="49" charset="-122"/>
              </a:rPr>
              <a:t>x</a:t>
            </a:r>
            <a:r>
              <a:rPr lang="zh-CN" altLang="en-US" b="1">
                <a:latin typeface="楷体_GB2312" pitchFamily="49" charset="-122"/>
                <a:ea typeface="楷体_GB2312" pitchFamily="49" charset="-122"/>
              </a:rPr>
              <a:t>＞</a:t>
            </a:r>
            <a:r>
              <a:rPr lang="en-US" altLang="zh-CN" b="1" i="1">
                <a:latin typeface="楷体_GB2312" pitchFamily="49" charset="-122"/>
                <a:ea typeface="楷体_GB2312" pitchFamily="49" charset="-122"/>
              </a:rPr>
              <a:t>h</a:t>
            </a:r>
          </a:p>
          <a:p>
            <a:pPr eaLnBrk="1" hangingPunct="1">
              <a:lnSpc>
                <a:spcPct val="90000"/>
              </a:lnSpc>
              <a:spcBef>
                <a:spcPct val="50000"/>
              </a:spcBef>
              <a:buFontTx/>
              <a:buNone/>
            </a:pPr>
            <a:r>
              <a:rPr lang="en-US" altLang="zh-CN" sz="2800" b="1">
                <a:latin typeface="楷体_GB2312" pitchFamily="49" charset="-122"/>
                <a:ea typeface="楷体_GB2312" pitchFamily="49" charset="-122"/>
              </a:rPr>
              <a:t>(3) </a:t>
            </a:r>
            <a:r>
              <a:rPr lang="zh-CN" altLang="en-US" sz="2800" b="1">
                <a:latin typeface="楷体_GB2312" pitchFamily="49" charset="-122"/>
                <a:ea typeface="楷体_GB2312" pitchFamily="49" charset="-122"/>
              </a:rPr>
              <a:t>电子简并压 </a:t>
            </a:r>
          </a:p>
          <a:p>
            <a:pPr algn="just" eaLnBrk="1" hangingPunct="1">
              <a:lnSpc>
                <a:spcPct val="90000"/>
              </a:lnSpc>
              <a:spcBef>
                <a:spcPct val="50000"/>
              </a:spcBef>
              <a:buFontTx/>
              <a:buNone/>
            </a:pPr>
            <a:r>
              <a:rPr lang="zh-CN" altLang="en-US" sz="2800" b="1">
                <a:latin typeface="楷体_GB2312" pitchFamily="49" charset="-122"/>
                <a:ea typeface="楷体_GB2312" pitchFamily="49" charset="-122"/>
              </a:rPr>
              <a:t>非相对论性电子（</a:t>
            </a:r>
            <a:r>
              <a:rPr lang="en-US" altLang="zh-CN" sz="2800" b="1" i="1">
                <a:latin typeface="楷体_GB2312" pitchFamily="49" charset="-122"/>
                <a:ea typeface="楷体_GB2312" pitchFamily="49" charset="-122"/>
              </a:rPr>
              <a:t>v </a:t>
            </a:r>
            <a:r>
              <a:rPr lang="en-US" altLang="zh-CN" sz="2800" b="1">
                <a:latin typeface="楷体_GB2312" pitchFamily="49" charset="-122"/>
                <a:ea typeface="楷体_GB2312" pitchFamily="49" charset="-122"/>
              </a:rPr>
              <a:t>&lt;&lt; </a:t>
            </a:r>
            <a:r>
              <a:rPr lang="en-US" altLang="zh-CN" sz="2800" b="1" i="1">
                <a:latin typeface="楷体_GB2312" pitchFamily="49" charset="-122"/>
                <a:ea typeface="楷体_GB2312" pitchFamily="49" charset="-122"/>
              </a:rPr>
              <a:t>c</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  </a:t>
            </a:r>
            <a:r>
              <a:rPr lang="en-US" altLang="zh-CN" sz="2800" b="1" i="1">
                <a:latin typeface="楷体_GB2312" pitchFamily="49" charset="-122"/>
                <a:ea typeface="楷体_GB2312" pitchFamily="49" charset="-122"/>
              </a:rPr>
              <a:t>P</a:t>
            </a:r>
            <a:r>
              <a:rPr lang="en-US" altLang="zh-CN" sz="2800" b="1" baseline="-30000">
                <a:latin typeface="楷体_GB2312" pitchFamily="49" charset="-122"/>
                <a:ea typeface="楷体_GB2312" pitchFamily="49" charset="-122"/>
              </a:rPr>
              <a:t>e</a:t>
            </a:r>
            <a:r>
              <a:rPr lang="en-US" altLang="zh-CN" sz="2800" b="1">
                <a:latin typeface="楷体_GB2312" pitchFamily="49" charset="-122"/>
                <a:ea typeface="楷体_GB2312" pitchFamily="49" charset="-122"/>
              </a:rPr>
              <a:t>~∽ </a:t>
            </a:r>
            <a:r>
              <a:rPr lang="en-US" altLang="zh-CN" sz="2800" b="1" i="1">
                <a:latin typeface="楷体_GB2312" pitchFamily="49" charset="-122"/>
                <a:ea typeface="楷体_GB2312" pitchFamily="49" charset="-122"/>
              </a:rPr>
              <a:t>r</a:t>
            </a:r>
            <a:r>
              <a:rPr lang="en-US" altLang="zh-CN" sz="2800" b="1">
                <a:latin typeface="楷体_GB2312" pitchFamily="49" charset="-122"/>
                <a:ea typeface="楷体_GB2312" pitchFamily="49" charset="-122"/>
              </a:rPr>
              <a:t> </a:t>
            </a:r>
            <a:r>
              <a:rPr lang="en-US" altLang="zh-CN" sz="2800" b="1" baseline="30000">
                <a:latin typeface="楷体_GB2312" pitchFamily="49" charset="-122"/>
                <a:ea typeface="楷体_GB2312" pitchFamily="49" charset="-122"/>
              </a:rPr>
              <a:t>5/3</a:t>
            </a:r>
            <a:endParaRPr lang="en-US" altLang="zh-CN" sz="2800" b="1">
              <a:latin typeface="楷体_GB2312" pitchFamily="49" charset="-122"/>
              <a:ea typeface="楷体_GB2312" pitchFamily="49" charset="-122"/>
            </a:endParaRPr>
          </a:p>
          <a:p>
            <a:pPr eaLnBrk="1" hangingPunct="1">
              <a:lnSpc>
                <a:spcPct val="90000"/>
              </a:lnSpc>
              <a:spcBef>
                <a:spcPct val="50000"/>
              </a:spcBef>
              <a:buFontTx/>
              <a:buNone/>
            </a:pPr>
            <a:r>
              <a:rPr lang="zh-CN" altLang="en-US" sz="2800" b="1">
                <a:latin typeface="楷体_GB2312" pitchFamily="49" charset="-122"/>
                <a:ea typeface="楷体_GB2312" pitchFamily="49" charset="-122"/>
              </a:rPr>
              <a:t>相对论性电子（</a:t>
            </a:r>
            <a:r>
              <a:rPr lang="en-US" altLang="zh-CN" sz="2800" b="1" i="1">
                <a:latin typeface="楷体_GB2312" pitchFamily="49" charset="-122"/>
                <a:ea typeface="楷体_GB2312" pitchFamily="49" charset="-122"/>
              </a:rPr>
              <a:t>v</a:t>
            </a:r>
            <a:r>
              <a:rPr lang="en-US" altLang="zh-CN" sz="2800" b="1">
                <a:latin typeface="楷体_GB2312" pitchFamily="49" charset="-122"/>
                <a:ea typeface="楷体_GB2312" pitchFamily="49" charset="-122"/>
              </a:rPr>
              <a:t>≤</a:t>
            </a:r>
            <a:r>
              <a:rPr lang="en-US" altLang="zh-CN" sz="2800" b="1" i="1">
                <a:latin typeface="楷体_GB2312" pitchFamily="49" charset="-122"/>
                <a:ea typeface="楷体_GB2312" pitchFamily="49" charset="-122"/>
              </a:rPr>
              <a:t>c</a:t>
            </a: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    </a:t>
            </a:r>
            <a:r>
              <a:rPr lang="en-US" altLang="zh-CN" sz="2800" b="1" i="1">
                <a:latin typeface="楷体_GB2312" pitchFamily="49" charset="-122"/>
                <a:ea typeface="楷体_GB2312" pitchFamily="49" charset="-122"/>
              </a:rPr>
              <a:t>P</a:t>
            </a:r>
            <a:r>
              <a:rPr lang="en-US" altLang="zh-CN" sz="2800" b="1" baseline="-30000">
                <a:latin typeface="楷体_GB2312" pitchFamily="49" charset="-122"/>
                <a:ea typeface="楷体_GB2312" pitchFamily="49" charset="-122"/>
              </a:rPr>
              <a:t>e</a:t>
            </a:r>
            <a:r>
              <a:rPr lang="en-US" altLang="zh-CN" sz="2800" b="1">
                <a:latin typeface="楷体_GB2312" pitchFamily="49" charset="-122"/>
                <a:ea typeface="楷体_GB2312" pitchFamily="49" charset="-122"/>
              </a:rPr>
              <a:t>~ ∽ </a:t>
            </a:r>
            <a:r>
              <a:rPr lang="en-US" altLang="zh-CN" sz="2800" b="1" i="1">
                <a:latin typeface="楷体_GB2312" pitchFamily="49" charset="-122"/>
                <a:ea typeface="楷体_GB2312" pitchFamily="49" charset="-122"/>
              </a:rPr>
              <a:t>r </a:t>
            </a:r>
            <a:r>
              <a:rPr lang="en-US" altLang="zh-CN" sz="2800" b="1" baseline="30000">
                <a:latin typeface="楷体_GB2312" pitchFamily="49" charset="-122"/>
                <a:ea typeface="楷体_GB2312" pitchFamily="49" charset="-122"/>
              </a:rPr>
              <a:t>4/3</a:t>
            </a:r>
            <a:r>
              <a:rPr lang="en-US" altLang="zh-CN" sz="2800" b="1">
                <a:latin typeface="楷体_GB2312" pitchFamily="49" charset="-122"/>
                <a:ea typeface="楷体_GB2312" pitchFamily="49" charset="-122"/>
              </a:rPr>
              <a:t> </a:t>
            </a:r>
          </a:p>
          <a:p>
            <a:pPr eaLnBrk="1" hangingPunct="1">
              <a:lnSpc>
                <a:spcPct val="90000"/>
              </a:lnSpc>
              <a:spcBef>
                <a:spcPct val="50000"/>
              </a:spcBef>
              <a:buFontTx/>
              <a:buNone/>
            </a:pPr>
            <a:r>
              <a:rPr lang="zh-CN" altLang="en-US" sz="2800" b="1">
                <a:latin typeface="楷体_GB2312" pitchFamily="49" charset="-122"/>
                <a:ea typeface="楷体_GB2312" pitchFamily="49" charset="-122"/>
              </a:rPr>
              <a:t>抗压缩性，</a:t>
            </a:r>
            <a:r>
              <a:rPr lang="zh-CN" altLang="en-US" sz="2800" b="1">
                <a:solidFill>
                  <a:srgbClr val="00CC00"/>
                </a:solidFill>
                <a:latin typeface="楷体_GB2312" pitchFamily="49" charset="-122"/>
                <a:ea typeface="楷体_GB2312" pitchFamily="49" charset="-122"/>
              </a:rPr>
              <a:t>与温度无关</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B2D5C769-7BFC-44EF-90EE-331E462CD5DA}"/>
              </a:ext>
            </a:extLst>
          </p:cNvPr>
          <p:cNvSpPr>
            <a:spLocks noChangeArrowheads="1"/>
          </p:cNvSpPr>
          <p:nvPr/>
        </p:nvSpPr>
        <p:spPr bwMode="auto">
          <a:xfrm>
            <a:off x="609600" y="519113"/>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a:latin typeface="Times New Roman" panose="02020603050405020304" pitchFamily="18" charset="0"/>
                <a:ea typeface="楷体_GB2312" pitchFamily="49" charset="-122"/>
              </a:rPr>
              <a:t> </a:t>
            </a:r>
            <a:r>
              <a:rPr lang="en-US" altLang="zh-CN" sz="3600" b="1">
                <a:latin typeface="Times New Roman" panose="02020603050405020304" pitchFamily="18" charset="0"/>
                <a:ea typeface="楷体_GB2312" pitchFamily="49" charset="-122"/>
              </a:rPr>
              <a:t>Chandrasekhar</a:t>
            </a:r>
            <a:r>
              <a:rPr lang="zh-CN" altLang="en-US" sz="3600" b="1">
                <a:latin typeface="Times New Roman" panose="02020603050405020304" pitchFamily="18" charset="0"/>
                <a:ea typeface="楷体_GB2312" pitchFamily="49" charset="-122"/>
              </a:rPr>
              <a:t>极限</a:t>
            </a:r>
            <a:r>
              <a:rPr lang="en-US" altLang="zh-CN" sz="3600" b="1">
                <a:latin typeface="Times New Roman" panose="02020603050405020304" pitchFamily="18" charset="0"/>
                <a:ea typeface="楷体_GB2312" pitchFamily="49" charset="-122"/>
              </a:rPr>
              <a:t>:</a:t>
            </a:r>
          </a:p>
        </p:txBody>
      </p:sp>
      <p:sp>
        <p:nvSpPr>
          <p:cNvPr id="8194" name="Rectangle 3">
            <a:extLst>
              <a:ext uri="{FF2B5EF4-FFF2-40B4-BE49-F238E27FC236}">
                <a16:creationId xmlns:a16="http://schemas.microsoft.com/office/drawing/2014/main" id="{066CFC8E-03EF-42B1-94F2-92022E27460D}"/>
              </a:ext>
            </a:extLst>
          </p:cNvPr>
          <p:cNvSpPr>
            <a:spLocks noChangeArrowheads="1"/>
          </p:cNvSpPr>
          <p:nvPr/>
        </p:nvSpPr>
        <p:spPr bwMode="auto">
          <a:xfrm>
            <a:off x="684213" y="15573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lang="en-US" altLang="zh-CN" sz="3200" b="1">
                <a:solidFill>
                  <a:srgbClr val="996600"/>
                </a:solidFill>
                <a:latin typeface="Times New Roman" panose="02020603050405020304" pitchFamily="18" charset="0"/>
                <a:ea typeface="楷体_GB2312" pitchFamily="49" charset="-122"/>
                <a:sym typeface="Wingdings" panose="05000000000000000000" pitchFamily="2" charset="2"/>
              </a:rPr>
              <a:t> </a:t>
            </a:r>
            <a:r>
              <a:rPr lang="zh-CN" altLang="en-US" sz="3200" b="1">
                <a:latin typeface="Times New Roman" panose="02020603050405020304" pitchFamily="18" charset="0"/>
                <a:ea typeface="楷体_GB2312" pitchFamily="49" charset="-122"/>
              </a:rPr>
              <a:t>白矮星质量上限（</a:t>
            </a:r>
            <a:r>
              <a:rPr lang="en-US" altLang="zh-CN" sz="3200" b="1">
                <a:latin typeface="Times New Roman" panose="02020603050405020304" pitchFamily="18" charset="0"/>
                <a:ea typeface="楷体_GB2312" pitchFamily="49" charset="-122"/>
              </a:rPr>
              <a:t>Chandrasekhar</a:t>
            </a:r>
            <a:r>
              <a:rPr lang="zh-CN" altLang="en-US" sz="3200" b="1">
                <a:latin typeface="Times New Roman" panose="02020603050405020304" pitchFamily="18" charset="0"/>
                <a:ea typeface="楷体_GB2312" pitchFamily="49" charset="-122"/>
              </a:rPr>
              <a:t>极限质量）</a:t>
            </a:r>
          </a:p>
          <a:p>
            <a:pPr algn="just">
              <a:lnSpc>
                <a:spcPct val="90000"/>
              </a:lnSpc>
              <a:spcBef>
                <a:spcPct val="50000"/>
              </a:spcBef>
            </a:pPr>
            <a:r>
              <a:rPr lang="zh-CN" altLang="en-US" sz="3200" b="1">
                <a:latin typeface="Times New Roman" panose="02020603050405020304" pitchFamily="18" charset="0"/>
                <a:ea typeface="楷体_GB2312" pitchFamily="49" charset="-122"/>
              </a:rPr>
              <a:t>对</a:t>
            </a:r>
            <a:r>
              <a:rPr lang="en-US" altLang="zh-CN" sz="3200" b="1">
                <a:latin typeface="Times New Roman" panose="02020603050405020304" pitchFamily="18" charset="0"/>
                <a:ea typeface="楷体_GB2312" pitchFamily="49" charset="-122"/>
              </a:rPr>
              <a:t>He</a:t>
            </a:r>
            <a:r>
              <a:rPr lang="zh-CN" altLang="en-US" sz="3200" b="1">
                <a:latin typeface="Times New Roman" panose="02020603050405020304" pitchFamily="18" charset="0"/>
                <a:ea typeface="楷体_GB2312" pitchFamily="49" charset="-122"/>
              </a:rPr>
              <a:t>白矮星，</a:t>
            </a:r>
            <a:r>
              <a:rPr lang="en-US" altLang="zh-CN" sz="3200" b="1" i="1">
                <a:latin typeface="Times New Roman" panose="02020603050405020304" pitchFamily="18" charset="0"/>
                <a:ea typeface="楷体_GB2312" pitchFamily="49" charset="-122"/>
              </a:rPr>
              <a:t>M</a:t>
            </a:r>
            <a:r>
              <a:rPr lang="en-US" altLang="zh-CN" sz="3200" b="1" baseline="-30000">
                <a:latin typeface="Times New Roman" panose="02020603050405020304" pitchFamily="18" charset="0"/>
                <a:ea typeface="楷体_GB2312" pitchFamily="49" charset="-122"/>
              </a:rPr>
              <a:t>ch</a:t>
            </a:r>
            <a:r>
              <a:rPr lang="en-US" altLang="zh-CN" sz="3200" b="1">
                <a:latin typeface="Times New Roman" panose="02020603050405020304" pitchFamily="18" charset="0"/>
                <a:ea typeface="楷体_GB2312" pitchFamily="49" charset="-122"/>
              </a:rPr>
              <a:t>≈1.44 </a:t>
            </a:r>
            <a:r>
              <a:rPr lang="en-US" altLang="zh-CN" sz="3200" b="1" i="1">
                <a:latin typeface="Times New Roman" panose="02020603050405020304" pitchFamily="18" charset="0"/>
                <a:ea typeface="楷体_GB2312" pitchFamily="49" charset="-122"/>
              </a:rPr>
              <a:t>M</a:t>
            </a:r>
            <a:r>
              <a:rPr lang="en-US" altLang="zh-CN" sz="3200" b="1" baseline="-30000">
                <a:latin typeface="Times New Roman" panose="02020603050405020304" pitchFamily="18" charset="0"/>
                <a:ea typeface="楷体_GB2312" pitchFamily="49" charset="-122"/>
              </a:rPr>
              <a:t>⊙</a:t>
            </a:r>
          </a:p>
          <a:p>
            <a:pPr algn="just">
              <a:lnSpc>
                <a:spcPct val="90000"/>
              </a:lnSpc>
              <a:spcBef>
                <a:spcPct val="50000"/>
              </a:spcBef>
            </a:pPr>
            <a:r>
              <a:rPr lang="zh-CN" altLang="en-US" sz="3200" b="1">
                <a:latin typeface="Times New Roman" panose="02020603050405020304" pitchFamily="18" charset="0"/>
                <a:ea typeface="楷体_GB2312" pitchFamily="49" charset="-122"/>
              </a:rPr>
              <a:t>对</a:t>
            </a:r>
            <a:r>
              <a:rPr lang="en-US" altLang="zh-CN" sz="3200" b="1">
                <a:latin typeface="Times New Roman" panose="02020603050405020304" pitchFamily="18" charset="0"/>
                <a:ea typeface="楷体_GB2312" pitchFamily="49" charset="-122"/>
              </a:rPr>
              <a:t>CO</a:t>
            </a:r>
            <a:r>
              <a:rPr lang="zh-CN" altLang="en-US" sz="3200" b="1">
                <a:latin typeface="Times New Roman" panose="02020603050405020304" pitchFamily="18" charset="0"/>
                <a:ea typeface="楷体_GB2312" pitchFamily="49" charset="-122"/>
              </a:rPr>
              <a:t>白矮星，</a:t>
            </a:r>
            <a:r>
              <a:rPr lang="en-US" altLang="zh-CN" sz="3200" b="1" i="1">
                <a:latin typeface="Times New Roman" panose="02020603050405020304" pitchFamily="18" charset="0"/>
                <a:ea typeface="楷体_GB2312" pitchFamily="49" charset="-122"/>
              </a:rPr>
              <a:t>M</a:t>
            </a:r>
            <a:r>
              <a:rPr lang="en-US" altLang="zh-CN" sz="3200" b="1" baseline="-30000">
                <a:latin typeface="Times New Roman" panose="02020603050405020304" pitchFamily="18" charset="0"/>
                <a:ea typeface="楷体_GB2312" pitchFamily="49" charset="-122"/>
              </a:rPr>
              <a:t>ch</a:t>
            </a:r>
            <a:r>
              <a:rPr lang="en-US" altLang="zh-CN" sz="3200" b="1">
                <a:latin typeface="Times New Roman" panose="02020603050405020304" pitchFamily="18" charset="0"/>
                <a:ea typeface="楷体_GB2312" pitchFamily="49" charset="-122"/>
              </a:rPr>
              <a:t>≈1.4 </a:t>
            </a:r>
            <a:r>
              <a:rPr lang="en-US" altLang="zh-CN" sz="3200" b="1" i="1">
                <a:latin typeface="Times New Roman" panose="02020603050405020304" pitchFamily="18" charset="0"/>
                <a:ea typeface="楷体_GB2312" pitchFamily="49" charset="-122"/>
              </a:rPr>
              <a:t>M</a:t>
            </a:r>
            <a:r>
              <a:rPr lang="en-US" altLang="zh-CN" sz="3200" b="1" baseline="-30000">
                <a:latin typeface="Times New Roman" panose="02020603050405020304" pitchFamily="18" charset="0"/>
                <a:ea typeface="楷体_GB2312" pitchFamily="49"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27305208-5D91-4D99-9644-5D98D2501F14}"/>
              </a:ext>
            </a:extLst>
          </p:cNvPr>
          <p:cNvSpPr>
            <a:spLocks noGrp="1" noChangeArrowheads="1"/>
          </p:cNvSpPr>
          <p:nvPr>
            <p:ph idx="1"/>
          </p:nvPr>
        </p:nvSpPr>
        <p:spPr>
          <a:xfrm>
            <a:off x="684213" y="977900"/>
            <a:ext cx="7847012" cy="5691188"/>
          </a:xfrm>
        </p:spPr>
        <p:txBody>
          <a:bodyPr/>
          <a:lstStyle/>
          <a:p>
            <a:pPr eaLnBrk="1" hangingPunct="1">
              <a:buFontTx/>
              <a:buNone/>
            </a:pPr>
            <a:r>
              <a:rPr lang="en-US" altLang="zh-CN" b="1">
                <a:solidFill>
                  <a:srgbClr val="996600"/>
                </a:solidFill>
                <a:latin typeface="Times New Roman" panose="02020603050405020304" pitchFamily="18" charset="0"/>
                <a:ea typeface="楷体_GB2312" pitchFamily="49" charset="-122"/>
                <a:sym typeface="Wingdings" panose="05000000000000000000" pitchFamily="2" charset="2"/>
              </a:rPr>
              <a:t></a:t>
            </a:r>
            <a:r>
              <a:rPr lang="zh-CN" altLang="en-US" b="1">
                <a:latin typeface="Times New Roman" panose="02020603050405020304" pitchFamily="18" charset="0"/>
                <a:ea typeface="楷体_GB2312" pitchFamily="49" charset="-122"/>
              </a:rPr>
              <a:t>引力红移的验证：</a:t>
            </a:r>
          </a:p>
          <a:p>
            <a:pPr eaLnBrk="1" hangingPunct="1">
              <a:buFontTx/>
              <a:buNone/>
            </a:pPr>
            <a:r>
              <a:rPr lang="zh-CN" altLang="en-US" b="1">
                <a:latin typeface="Times New Roman" panose="02020603050405020304" pitchFamily="18" charset="0"/>
                <a:ea typeface="楷体_GB2312" pitchFamily="49" charset="-122"/>
              </a:rPr>
              <a:t>    广义相对论的三大天文验证之一：白矮星表面强引力场</a:t>
            </a:r>
            <a:r>
              <a:rPr lang="zh-CN" altLang="en-US" b="1">
                <a:latin typeface="楷体_GB2312" pitchFamily="49" charset="-122"/>
                <a:ea typeface="楷体_GB2312" pitchFamily="49" charset="-122"/>
              </a:rPr>
              <a:t>→谱线红移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49F4D113-2893-40E8-9B2E-536998E3FC8C}"/>
              </a:ext>
            </a:extLst>
          </p:cNvPr>
          <p:cNvSpPr>
            <a:spLocks noGrp="1" noChangeArrowheads="1"/>
          </p:cNvSpPr>
          <p:nvPr>
            <p:ph type="title"/>
          </p:nvPr>
        </p:nvSpPr>
        <p:spPr>
          <a:xfrm>
            <a:off x="0" y="260350"/>
            <a:ext cx="9144000" cy="1143000"/>
          </a:xfrm>
        </p:spPr>
        <p:txBody>
          <a:bodyPr/>
          <a:lstStyle/>
          <a:p>
            <a:pPr eaLnBrk="1" hangingPunct="1"/>
            <a:r>
              <a:rPr lang="zh-CN" altLang="en-US" sz="3600" b="1">
                <a:latin typeface="楷体_GB2312" pitchFamily="49" charset="-122"/>
                <a:ea typeface="楷体_GB2312" pitchFamily="49" charset="-122"/>
              </a:rPr>
              <a:t>二、中子星（</a:t>
            </a:r>
            <a:r>
              <a:rPr lang="en-US" altLang="zh-CN" sz="2800" b="1">
                <a:latin typeface="楷体_GB2312" pitchFamily="49" charset="-122"/>
                <a:ea typeface="楷体_GB2312" pitchFamily="49" charset="-122"/>
              </a:rPr>
              <a:t>neutron star</a:t>
            </a:r>
            <a:r>
              <a:rPr lang="zh-CN" altLang="en-US" b="1">
                <a:latin typeface="楷体_GB2312" pitchFamily="49" charset="-122"/>
                <a:ea typeface="楷体_GB2312" pitchFamily="49" charset="-122"/>
              </a:rPr>
              <a:t>）</a:t>
            </a:r>
            <a:r>
              <a:rPr lang="zh-CN" altLang="en-US" sz="3600" b="1">
                <a:latin typeface="楷体_GB2312" pitchFamily="49" charset="-122"/>
                <a:ea typeface="楷体_GB2312" pitchFamily="49" charset="-122"/>
              </a:rPr>
              <a:t>和脉冲星</a:t>
            </a:r>
            <a:r>
              <a:rPr lang="en-US" altLang="zh-CN" sz="3600" b="1">
                <a:latin typeface="楷体_GB2312" pitchFamily="49" charset="-122"/>
                <a:ea typeface="楷体_GB2312" pitchFamily="49" charset="-122"/>
              </a:rPr>
              <a:t>(</a:t>
            </a:r>
            <a:r>
              <a:rPr lang="en-US" altLang="zh-CN" sz="2800" b="1">
                <a:latin typeface="楷体_GB2312" pitchFamily="49" charset="-122"/>
                <a:ea typeface="楷体_GB2312" pitchFamily="49" charset="-122"/>
              </a:rPr>
              <a:t>pulsar</a:t>
            </a:r>
            <a:r>
              <a:rPr lang="en-US" altLang="zh-CN" sz="3600" b="1">
                <a:latin typeface="楷体_GB2312" pitchFamily="49" charset="-122"/>
                <a:ea typeface="楷体_GB2312" pitchFamily="49" charset="-122"/>
              </a:rPr>
              <a:t>)</a:t>
            </a:r>
          </a:p>
        </p:txBody>
      </p:sp>
      <p:sp>
        <p:nvSpPr>
          <p:cNvPr id="10242" name="Rectangle 4">
            <a:extLst>
              <a:ext uri="{FF2B5EF4-FFF2-40B4-BE49-F238E27FC236}">
                <a16:creationId xmlns:a16="http://schemas.microsoft.com/office/drawing/2014/main" id="{9E4E6DE6-B173-4F9C-B873-6A21BE602339}"/>
              </a:ext>
            </a:extLst>
          </p:cNvPr>
          <p:cNvSpPr>
            <a:spLocks noGrp="1" noChangeArrowheads="1"/>
          </p:cNvSpPr>
          <p:nvPr>
            <p:ph idx="1"/>
          </p:nvPr>
        </p:nvSpPr>
        <p:spPr/>
        <p:txBody>
          <a:bodyPr/>
          <a:lstStyle/>
          <a:p>
            <a:pPr eaLnBrk="1" hangingPunct="1">
              <a:buFontTx/>
              <a:buNone/>
            </a:pPr>
            <a:r>
              <a:rPr lang="en-US" altLang="zh-CN" b="1">
                <a:latin typeface="楷体_GB2312" pitchFamily="49" charset="-122"/>
                <a:ea typeface="楷体_GB2312" pitchFamily="49" charset="-122"/>
              </a:rPr>
              <a:t>1.</a:t>
            </a:r>
            <a:r>
              <a:rPr lang="zh-CN" altLang="en-US" b="1">
                <a:latin typeface="楷体_GB2312" pitchFamily="49" charset="-122"/>
                <a:ea typeface="楷体_GB2312" pitchFamily="49" charset="-122"/>
              </a:rPr>
              <a:t>中子星的概念</a:t>
            </a:r>
          </a:p>
          <a:p>
            <a:pPr eaLnBrk="1" hangingPunct="1">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）逆</a:t>
            </a:r>
            <a:r>
              <a:rPr lang="el-GR" altLang="zh-CN" sz="2800" b="1">
                <a:latin typeface="楷体_GB2312" pitchFamily="49" charset="-122"/>
                <a:ea typeface="楷体_GB2312" pitchFamily="49" charset="-122"/>
              </a:rPr>
              <a:t>β</a:t>
            </a:r>
            <a:r>
              <a:rPr lang="zh-CN" altLang="en-US" sz="2800" b="1">
                <a:latin typeface="楷体_GB2312" pitchFamily="49" charset="-122"/>
                <a:ea typeface="楷体_GB2312" pitchFamily="49" charset="-122"/>
              </a:rPr>
              <a:t>衰变和中子星</a:t>
            </a:r>
          </a:p>
          <a:p>
            <a:pPr eaLnBrk="1" hangingPunct="1">
              <a:buFontTx/>
              <a:buNone/>
            </a:pPr>
            <a:r>
              <a:rPr lang="zh-CN" altLang="en-US" sz="2800" b="1">
                <a:latin typeface="楷体_GB2312" pitchFamily="49" charset="-122"/>
                <a:ea typeface="楷体_GB2312" pitchFamily="49" charset="-122"/>
              </a:rPr>
              <a:t>        </a:t>
            </a:r>
            <a:r>
              <a:rPr lang="en-US" altLang="zh-CN" sz="2800" b="1">
                <a:latin typeface="楷体_GB2312" pitchFamily="49" charset="-122"/>
                <a:ea typeface="楷体_GB2312" pitchFamily="49" charset="-122"/>
              </a:rPr>
              <a:t>p+e      n+</a:t>
            </a:r>
            <a:r>
              <a:rPr lang="el-GR" altLang="zh-CN" sz="2800" b="1">
                <a:latin typeface="楷体_GB2312" pitchFamily="49" charset="-122"/>
                <a:ea typeface="楷体_GB2312" pitchFamily="49" charset="-122"/>
              </a:rPr>
              <a:t>ν</a:t>
            </a:r>
            <a:endParaRPr lang="en-US" altLang="zh-CN" sz="2800" b="1">
              <a:latin typeface="楷体_GB2312" pitchFamily="49" charset="-122"/>
              <a:ea typeface="楷体_GB2312" pitchFamily="49" charset="-122"/>
            </a:endParaRPr>
          </a:p>
          <a:p>
            <a:pPr eaLnBrk="1" hangingPunct="1">
              <a:buFontTx/>
              <a:buNone/>
            </a:pPr>
            <a:r>
              <a:rPr lang="en-US" altLang="zh-CN" sz="2800" b="1">
                <a:latin typeface="楷体_GB2312" pitchFamily="49" charset="-122"/>
                <a:ea typeface="楷体_GB2312" pitchFamily="49" charset="-122"/>
              </a:rPr>
              <a:t>        </a:t>
            </a:r>
          </a:p>
          <a:p>
            <a:pPr eaLnBrk="1" hangingPunct="1">
              <a:buFontTx/>
              <a:buNone/>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中子简并压力与引力相抗衡，星体进入了一种新的平衡状态。</a:t>
            </a:r>
            <a:endParaRPr lang="el-GR" altLang="en-US" b="1">
              <a:latin typeface="楷体_GB2312" pitchFamily="49" charset="-122"/>
              <a:ea typeface="楷体_GB2312" pitchFamily="49" charset="-122"/>
            </a:endParaRPr>
          </a:p>
          <a:p>
            <a:pPr eaLnBrk="1" hangingPunct="1">
              <a:buFontTx/>
              <a:buNone/>
            </a:pPr>
            <a:endParaRPr lang="en-US" altLang="zh-CN" b="1">
              <a:latin typeface="楷体_GB2312" pitchFamily="49" charset="-122"/>
              <a:ea typeface="楷体_GB2312" pitchFamily="49" charset="-122"/>
            </a:endParaRPr>
          </a:p>
        </p:txBody>
      </p:sp>
      <p:sp>
        <p:nvSpPr>
          <p:cNvPr id="10243" name="Line 6">
            <a:extLst>
              <a:ext uri="{FF2B5EF4-FFF2-40B4-BE49-F238E27FC236}">
                <a16:creationId xmlns:a16="http://schemas.microsoft.com/office/drawing/2014/main" id="{A61163AB-C233-49EA-AAF8-B2DF984828A3}"/>
              </a:ext>
            </a:extLst>
          </p:cNvPr>
          <p:cNvSpPr>
            <a:spLocks noChangeShapeType="1"/>
          </p:cNvSpPr>
          <p:nvPr/>
        </p:nvSpPr>
        <p:spPr bwMode="auto">
          <a:xfrm>
            <a:off x="2771775" y="2997200"/>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a:extLst>
              <a:ext uri="{FF2B5EF4-FFF2-40B4-BE49-F238E27FC236}">
                <a16:creationId xmlns:a16="http://schemas.microsoft.com/office/drawing/2014/main" id="{B5E1CD0C-9102-400A-9027-8110145255B4}"/>
              </a:ext>
            </a:extLst>
          </p:cNvPr>
          <p:cNvSpPr>
            <a:spLocks noGrp="1" noChangeArrowheads="1"/>
          </p:cNvSpPr>
          <p:nvPr>
            <p:ph idx="1"/>
          </p:nvPr>
        </p:nvSpPr>
        <p:spPr/>
        <p:txBody>
          <a:bodyPr/>
          <a:lstStyle/>
          <a:p>
            <a:pPr eaLnBrk="1" hangingPunct="1">
              <a:buFontTx/>
              <a:buNone/>
            </a:pPr>
            <a:r>
              <a:rPr lang="zh-CN" altLang="en-US" b="1">
                <a:latin typeface="楷体_GB2312" pitchFamily="49" charset="-122"/>
                <a:ea typeface="楷体_GB2312" pitchFamily="49" charset="-122"/>
              </a:rPr>
              <a:t>（</a:t>
            </a:r>
            <a:r>
              <a:rPr lang="en-US" altLang="zh-CN" b="1">
                <a:latin typeface="楷体_GB2312" pitchFamily="49" charset="-122"/>
                <a:ea typeface="楷体_GB2312" pitchFamily="49" charset="-122"/>
              </a:rPr>
              <a:t>2</a:t>
            </a:r>
            <a:r>
              <a:rPr lang="zh-CN" altLang="en-US" b="1">
                <a:latin typeface="楷体_GB2312" pitchFamily="49" charset="-122"/>
                <a:ea typeface="楷体_GB2312" pitchFamily="49" charset="-122"/>
              </a:rPr>
              <a:t>）中子星的质量极限</a:t>
            </a:r>
          </a:p>
          <a:p>
            <a:pPr eaLnBrk="1" hangingPunct="1">
              <a:buFontTx/>
              <a:buNone/>
            </a:pPr>
            <a:r>
              <a:rPr lang="zh-CN" altLang="en-US" b="1">
                <a:latin typeface="楷体_GB2312" pitchFamily="49" charset="-122"/>
                <a:ea typeface="楷体_GB2312" pitchFamily="49" charset="-122"/>
              </a:rPr>
              <a:t>       </a:t>
            </a:r>
          </a:p>
          <a:p>
            <a:pPr eaLnBrk="1" hangingPunct="1">
              <a:buFontTx/>
              <a:buNone/>
            </a:pPr>
            <a:endParaRPr lang="zh-CN" altLang="en-US" b="1">
              <a:latin typeface="楷体_GB2312" pitchFamily="49" charset="-122"/>
              <a:ea typeface="楷体_GB2312" pitchFamily="49" charset="-122"/>
            </a:endParaRPr>
          </a:p>
          <a:p>
            <a:pPr eaLnBrk="1" hangingPunct="1">
              <a:buFontTx/>
              <a:buNone/>
            </a:pPr>
            <a:r>
              <a:rPr lang="zh-CN" altLang="en-US" b="1">
                <a:latin typeface="楷体_GB2312" pitchFamily="49" charset="-122"/>
                <a:ea typeface="楷体_GB2312" pitchFamily="49" charset="-122"/>
              </a:rPr>
              <a:t>     </a:t>
            </a:r>
            <a:r>
              <a:rPr lang="zh-CN" altLang="en-US" sz="2800" b="1">
                <a:latin typeface="楷体_GB2312" pitchFamily="49" charset="-122"/>
                <a:ea typeface="楷体_GB2312" pitchFamily="49" charset="-122"/>
              </a:rPr>
              <a:t>由中子气的物态方程可推算出奥本海默极限约为</a:t>
            </a:r>
            <a:r>
              <a:rPr lang="en-US" altLang="zh-CN" sz="2800" b="1">
                <a:latin typeface="楷体_GB2312" pitchFamily="49" charset="-122"/>
                <a:ea typeface="楷体_GB2312" pitchFamily="49" charset="-122"/>
              </a:rPr>
              <a:t>2-3 </a:t>
            </a:r>
            <a:r>
              <a:rPr lang="en-US" altLang="zh-CN" sz="2800" b="1" i="1">
                <a:latin typeface="楷体_GB2312" pitchFamily="49" charset="-122"/>
                <a:ea typeface="楷体_GB2312" pitchFamily="49" charset="-122"/>
              </a:rPr>
              <a:t>M</a:t>
            </a:r>
            <a:r>
              <a:rPr lang="en-US" altLang="zh-CN" sz="2800" b="1" baseline="-30000">
                <a:latin typeface="楷体_GB2312" pitchFamily="49" charset="-122"/>
                <a:ea typeface="楷体_GB2312" pitchFamily="49" charset="-122"/>
              </a:rPr>
              <a:t>⊙ </a:t>
            </a:r>
            <a:r>
              <a:rPr lang="zh-CN" altLang="en-US" sz="2800" b="1">
                <a:latin typeface="楷体_GB2312" pitchFamily="49" charset="-122"/>
                <a:ea typeface="楷体_GB2312" pitchFamily="49" charset="-122"/>
              </a:rPr>
              <a:t>（上限）</a:t>
            </a:r>
          </a:p>
          <a:p>
            <a:pPr eaLnBrk="1" hangingPunct="1">
              <a:buFontTx/>
              <a:buNone/>
            </a:pPr>
            <a:r>
              <a:rPr lang="zh-CN" altLang="en-US" sz="2800" b="1">
                <a:latin typeface="楷体_GB2312" pitchFamily="49" charset="-122"/>
                <a:ea typeface="楷体_GB2312" pitchFamily="49" charset="-122"/>
              </a:rPr>
              <a:t>     中子星也有与白矮星类似的质量</a:t>
            </a:r>
            <a:r>
              <a:rPr lang="en-US" altLang="zh-CN" sz="2800" b="1">
                <a:latin typeface="楷体_GB2312" pitchFamily="49" charset="-122"/>
                <a:ea typeface="楷体_GB2312" pitchFamily="49" charset="-122"/>
              </a:rPr>
              <a:t>-</a:t>
            </a:r>
            <a:r>
              <a:rPr lang="zh-CN" altLang="en-US" sz="2800" b="1">
                <a:latin typeface="楷体_GB2312" pitchFamily="49" charset="-122"/>
                <a:ea typeface="楷体_GB2312" pitchFamily="49" charset="-122"/>
              </a:rPr>
              <a:t>半径关系。</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Pages>0</Pages>
  <Words>1344</Words>
  <Characters>0</Characters>
  <Application>Microsoft Office PowerPoint</Application>
  <DocSecurity>0</DocSecurity>
  <PresentationFormat>全屏显示(4:3)</PresentationFormat>
  <Lines>0</Lines>
  <Paragraphs>163</Paragraphs>
  <Slides>40</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40</vt:i4>
      </vt:variant>
    </vt:vector>
  </HeadingPairs>
  <TitlesOfParts>
    <vt:vector size="60" baseType="lpstr">
      <vt:lpstr>Arial</vt:lpstr>
      <vt:lpstr>宋体</vt:lpstr>
      <vt:lpstr>Wingdings</vt:lpstr>
      <vt:lpstr>宋体</vt:lpstr>
      <vt:lpstr>楷体_GB2312</vt:lpstr>
      <vt:lpstr>Times New Roman</vt:lpstr>
      <vt:lpstr>Wingdings</vt:lpstr>
      <vt:lpstr>Courier New</vt:lpstr>
      <vt:lpstr>Franklin Gothic Medium</vt:lpstr>
      <vt:lpstr>Garamond</vt:lpstr>
      <vt:lpstr>新宋体</vt:lpstr>
      <vt:lpstr>Arial</vt:lpstr>
      <vt:lpstr>微软雅黑</vt:lpstr>
      <vt:lpstr>新宋体</vt:lpstr>
      <vt:lpstr>宋体</vt:lpstr>
      <vt:lpstr>微软雅黑</vt:lpstr>
      <vt:lpstr>默认设计模板</vt:lpstr>
      <vt:lpstr>Microsoft 公式 3.0</vt:lpstr>
      <vt:lpstr>MSPhotoEd.3</vt:lpstr>
      <vt:lpstr>Equation.DSMT4</vt:lpstr>
      <vt:lpstr> §7.9   致密天体</vt:lpstr>
      <vt:lpstr>一、 白矮星 (white dwarfs) </vt:lpstr>
      <vt:lpstr>PowerPoint 演示文稿</vt:lpstr>
      <vt:lpstr>PowerPoint 演示文稿</vt:lpstr>
      <vt:lpstr>PowerPoint 演示文稿</vt:lpstr>
      <vt:lpstr>PowerPoint 演示文稿</vt:lpstr>
      <vt:lpstr>PowerPoint 演示文稿</vt:lpstr>
      <vt:lpstr>二、中子星（neutron star）和脉冲星(pulsar)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三、黑洞(black hole) </vt:lpstr>
      <vt:lpstr>PowerPoint 演示文稿</vt:lpstr>
      <vt:lpstr>PowerPoint 演示文稿</vt:lpstr>
      <vt:lpstr>PowerPoint 演示文稿</vt:lpstr>
      <vt:lpstr>PowerPoint 演示文稿</vt:lpstr>
      <vt:lpstr>PowerPoint 演示文稿</vt:lpstr>
      <vt:lpstr>Too Close to a Black Hole</vt:lpstr>
      <vt:lpstr>Photon orbits around a black hole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NENU</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恒星</dc:title>
  <dc:subject/>
  <dc:creator>Choi</dc:creator>
  <cp:keywords/>
  <dc:description/>
  <cp:lastModifiedBy>张伯望</cp:lastModifiedBy>
  <cp:revision>51</cp:revision>
  <dcterms:created xsi:type="dcterms:W3CDTF">2005-04-25T06:40:52Z</dcterms:created>
  <dcterms:modified xsi:type="dcterms:W3CDTF">2017-09-08T05:14:47Z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